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comment1.xml" ContentType="application/vnd.openxmlformats-officedocument.presentationml.comments+xml"/>
  <Override PartName="/ppt/notesSlides/notesSlide4.xml" ContentType="application/vnd.openxmlformats-officedocument.presentationml.notesSlide+xml"/>
  <Override PartName="/ppt/comments/comment2.xml" ContentType="application/vnd.openxmlformats-officedocument.presentationml.comments+xml"/>
  <Override PartName="/ppt/notesSlides/notesSlide5.xml" ContentType="application/vnd.openxmlformats-officedocument.presentationml.notesSlide+xml"/>
  <Override PartName="/ppt/comments/comment3.xml" ContentType="application/vnd.openxmlformats-officedocument.presentationml.comments+xml"/>
  <Override PartName="/ppt/notesSlides/notesSlide6.xml" ContentType="application/vnd.openxmlformats-officedocument.presentationml.notesSlide+xml"/>
  <Override PartName="/ppt/comments/comment4.xml" ContentType="application/vnd.openxmlformats-officedocument.presentationml.comments+xml"/>
  <Override PartName="/ppt/notesSlides/notesSlide7.xml" ContentType="application/vnd.openxmlformats-officedocument.presentationml.notesSlide+xml"/>
  <Override PartName="/ppt/comments/comment5.xml" ContentType="application/vnd.openxmlformats-officedocument.presentationml.comments+xml"/>
  <Override PartName="/ppt/notesSlides/notesSlide8.xml" ContentType="application/vnd.openxmlformats-officedocument.presentationml.notesSlide+xml"/>
  <Override PartName="/ppt/comments/comment6.xml" ContentType="application/vnd.openxmlformats-officedocument.presentationml.comments+xml"/>
  <Override PartName="/ppt/notesSlides/notesSlide9.xml" ContentType="application/vnd.openxmlformats-officedocument.presentationml.notesSlide+xml"/>
  <Override PartName="/ppt/comments/comment7.xml" ContentType="application/vnd.openxmlformats-officedocument.presentationml.comment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omments/comment8.xml" ContentType="application/vnd.openxmlformats-officedocument.presentationml.comments+xml"/>
  <Override PartName="/ppt/notesSlides/notesSlide14.xml" ContentType="application/vnd.openxmlformats-officedocument.presentationml.notesSlide+xml"/>
  <Override PartName="/ppt/comments/comment9.xml" ContentType="application/vnd.openxmlformats-officedocument.presentationml.comment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omments/comment10.xml" ContentType="application/vnd.openxmlformats-officedocument.presentationml.comment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omments/comment11.xml" ContentType="application/vnd.openxmlformats-officedocument.presentationml.comment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omments/comment12.xml" ContentType="application/vnd.openxmlformats-officedocument.presentationml.comments+xml"/>
  <Override PartName="/ppt/notesSlides/notesSlide24.xml" ContentType="application/vnd.openxmlformats-officedocument.presentationml.notesSlide+xml"/>
  <Override PartName="/ppt/comments/comment13.xml" ContentType="application/vnd.openxmlformats-officedocument.presentationml.comments+xml"/>
  <Override PartName="/ppt/notesSlides/notesSlide25.xml" ContentType="application/vnd.openxmlformats-officedocument.presentationml.notesSlide+xml"/>
  <Override PartName="/ppt/comments/comment14.xml" ContentType="application/vnd.openxmlformats-officedocument.presentationml.comments+xml"/>
  <Override PartName="/ppt/notesSlides/notesSlide26.xml" ContentType="application/vnd.openxmlformats-officedocument.presentationml.notesSlide+xml"/>
  <Override PartName="/ppt/comments/comment15.xml" ContentType="application/vnd.openxmlformats-officedocument.presentationml.comments+xml"/>
  <Override PartName="/ppt/notesSlides/notesSlide27.xml" ContentType="application/vnd.openxmlformats-officedocument.presentationml.notesSlide+xml"/>
  <Override PartName="/ppt/comments/comment16.xml" ContentType="application/vnd.openxmlformats-officedocument.presentationml.comment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omments/comment17.xml" ContentType="application/vnd.openxmlformats-officedocument.presentationml.comments+xml"/>
  <Override PartName="/ppt/notesSlides/notesSlide30.xml" ContentType="application/vnd.openxmlformats-officedocument.presentationml.notesSlide+xml"/>
  <Override PartName="/ppt/comments/comment18.xml" ContentType="application/vnd.openxmlformats-officedocument.presentationml.comments+xml"/>
  <Override PartName="/ppt/notesSlides/notesSlide31.xml" ContentType="application/vnd.openxmlformats-officedocument.presentationml.notesSlide+xml"/>
  <Override PartName="/ppt/comments/comment19.xml" ContentType="application/vnd.openxmlformats-officedocument.presentationml.comments+xml"/>
  <Override PartName="/ppt/notesSlides/notesSlide32.xml" ContentType="application/vnd.openxmlformats-officedocument.presentationml.notesSlide+xml"/>
  <Override PartName="/ppt/comments/comment20.xml" ContentType="application/vnd.openxmlformats-officedocument.presentationml.comments+xml"/>
  <Override PartName="/ppt/notesSlides/notesSlide33.xml" ContentType="application/vnd.openxmlformats-officedocument.presentationml.notesSlide+xml"/>
  <Override PartName="/ppt/comments/comment21.xml" ContentType="application/vnd.openxmlformats-officedocument.presentationml.comments+xml"/>
  <Override PartName="/ppt/notesSlides/notesSlide34.xml" ContentType="application/vnd.openxmlformats-officedocument.presentationml.notesSlide+xml"/>
  <Override PartName="/ppt/comments/comment22.xml" ContentType="application/vnd.openxmlformats-officedocument.presentationml.comments+xml"/>
  <Override PartName="/ppt/notesSlides/notesSlide35.xml" ContentType="application/vnd.openxmlformats-officedocument.presentationml.notesSlide+xml"/>
  <Override PartName="/ppt/comments/comment23.xml" ContentType="application/vnd.openxmlformats-officedocument.presentationml.comments+xml"/>
  <Override PartName="/ppt/notesSlides/notesSlide36.xml" ContentType="application/vnd.openxmlformats-officedocument.presentationml.notesSlide+xml"/>
  <Override PartName="/ppt/comments/comment24.xml" ContentType="application/vnd.openxmlformats-officedocument.presentationml.comments+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39"/>
  </p:notesMasterIdLst>
  <p:sldIdLst>
    <p:sldId id="256" r:id="rId2"/>
    <p:sldId id="527" r:id="rId3"/>
    <p:sldId id="257" r:id="rId4"/>
    <p:sldId id="258" r:id="rId5"/>
    <p:sldId id="259" r:id="rId6"/>
    <p:sldId id="260" r:id="rId7"/>
    <p:sldId id="261" r:id="rId8"/>
    <p:sldId id="262" r:id="rId9"/>
    <p:sldId id="263" r:id="rId10"/>
    <p:sldId id="264" r:id="rId11"/>
    <p:sldId id="265" r:id="rId12"/>
    <p:sldId id="266" r:id="rId13"/>
    <p:sldId id="267" r:id="rId14"/>
    <p:sldId id="268" r:id="rId15"/>
    <p:sldId id="270" r:id="rId16"/>
    <p:sldId id="269" r:id="rId17"/>
    <p:sldId id="271" r:id="rId18"/>
    <p:sldId id="272" r:id="rId19"/>
    <p:sldId id="273" r:id="rId20"/>
    <p:sldId id="274" r:id="rId21"/>
    <p:sldId id="289" r:id="rId22"/>
    <p:sldId id="275" r:id="rId23"/>
    <p:sldId id="276" r:id="rId24"/>
    <p:sldId id="290" r:id="rId25"/>
    <p:sldId id="278" r:id="rId26"/>
    <p:sldId id="291" r:id="rId27"/>
    <p:sldId id="277" r:id="rId28"/>
    <p:sldId id="279" r:id="rId29"/>
    <p:sldId id="280" r:id="rId30"/>
    <p:sldId id="281" r:id="rId31"/>
    <p:sldId id="282" r:id="rId32"/>
    <p:sldId id="283" r:id="rId33"/>
    <p:sldId id="284" r:id="rId34"/>
    <p:sldId id="285" r:id="rId35"/>
    <p:sldId id="286" r:id="rId36"/>
    <p:sldId id="287" r:id="rId37"/>
    <p:sldId id="288" r:id="rId38"/>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r:id="rId40" roundtripDataSignature="AMtx7mj7/UjeyDt1qt8XagkhvHvs8LSyJA=="/>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Dawn Mackey" initials="" lastIdx="26"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373"/>
    <p:restoredTop sz="94620"/>
  </p:normalViewPr>
  <p:slideViewPr>
    <p:cSldViewPr snapToGrid="0" snapToObjects="1">
      <p:cViewPr varScale="1">
        <p:scale>
          <a:sx n="114" d="100"/>
          <a:sy n="114" d="100"/>
        </p:scale>
        <p:origin x="256"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customschemas.google.com/relationships/presentationmetadata" Target="metadata"/><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commentAuthors" Target="commentAuthors.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20-05-05T15:58:35.183" idx="1">
    <p:pos x="6000" y="0"/>
    <p:text>Leaves out identify hazardous materials-- I think being aware of those in your home and general environment is important.</p:text>
    <p:extLst>
      <p:ext uri="{C676402C-5697-4E1C-873F-D02D1690AC5C}">
        <p15:threadingInfo xmlns:p15="http://schemas.microsoft.com/office/powerpoint/2012/main" timeZoneBias="0"/>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commentPostId="AAAAJggsrQ0"/>
      </p:ext>
    </p:extLst>
  </p:cm>
</p:cmLst>
</file>

<file path=ppt/comments/comment10.xml><?xml version="1.0" encoding="utf-8"?>
<p:cmLst xmlns:a="http://schemas.openxmlformats.org/drawingml/2006/main" xmlns:r="http://schemas.openxmlformats.org/officeDocument/2006/relationships" xmlns:p="http://schemas.openxmlformats.org/presentationml/2006/main">
  <p:cm authorId="0" dt="2020-05-05T16:34:32.951" idx="10">
    <p:pos x="6000" y="0"/>
    <p:text>Again our old slide  is  much more informative and useful 
Always fight fire with a buddy
Feel door with back of hand from bottom up (enter only if cool)
Get down low before entering  (heat, smoke &amp; gases are up high)
Always locate two exits
If uncomfortable due to heat or smoke, GET OUT!</p:text>
    <p:extLst>
      <p:ext uri="{C676402C-5697-4E1C-873F-D02D1690AC5C}">
        <p15:threadingInfo xmlns:p15="http://schemas.microsoft.com/office/powerpoint/2012/main" timeZoneBias="0"/>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commentPostId="AAAAJggsrhI"/>
      </p:ext>
    </p:extLst>
  </p:cm>
</p:cmLst>
</file>

<file path=ppt/comments/comment11.xml><?xml version="1.0" encoding="utf-8"?>
<p:cmLst xmlns:a="http://schemas.openxmlformats.org/drawingml/2006/main" xmlns:r="http://schemas.openxmlformats.org/officeDocument/2006/relationships" xmlns:p="http://schemas.openxmlformats.org/presentationml/2006/main">
  <p:cm authorId="0" dt="2020-05-05T16:48:20.028" idx="11">
    <p:pos x="6000" y="0"/>
    <p:text>Old slide is much better with actual pictures.</p:text>
    <p:extLst>
      <p:ext uri="{C676402C-5697-4E1C-873F-D02D1690AC5C}">
        <p15:threadingInfo xmlns:p15="http://schemas.microsoft.com/office/powerpoint/2012/main" timeZoneBias="0"/>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commentPostId="AAAAJggsrmk"/>
      </p:ext>
    </p:extLst>
  </p:cm>
  <p:cm authorId="0" dt="2020-05-05T16:51:06.601" idx="12">
    <p:pos x="6000" y="100"/>
    <p:text>The When to Shut of Electricity slide is also missing -  I think it is important</p:text>
    <p:extLst>
      <p:ext uri="{C676402C-5697-4E1C-873F-D02D1690AC5C}">
        <p15:threadingInfo xmlns:p15="http://schemas.microsoft.com/office/powerpoint/2012/main" timeZoneBias="0"/>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commentPostId="AAAAJggsrng"/>
      </p:ext>
    </p:extLst>
  </p:cm>
</p:cmLst>
</file>

<file path=ppt/comments/comment12.xml><?xml version="1.0" encoding="utf-8"?>
<p:cmLst xmlns:a="http://schemas.openxmlformats.org/drawingml/2006/main" xmlns:r="http://schemas.openxmlformats.org/officeDocument/2006/relationships" xmlns:p="http://schemas.openxmlformats.org/presentationml/2006/main">
  <p:cm authorId="0" dt="2020-05-05T17:05:30.404" idx="14">
    <p:pos x="6000" y="100"/>
    <p:text>Most important to include our old When to Shut off Gas !</p:text>
    <p:extLst>
      <p:ext uri="{C676402C-5697-4E1C-873F-D02D1690AC5C}">
        <p15:threadingInfo xmlns:p15="http://schemas.microsoft.com/office/powerpoint/2012/main" timeZoneBias="0"/>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commentPostId="AAAAJggsrsA"/>
      </p:ext>
    </p:extLst>
  </p:cm>
  <p:cm authorId="0" dt="2020-05-05T17:07:21.758" idx="13">
    <p:pos x="6000" y="0"/>
    <p:text>Also to cover Propane! as it sinks instead of rising and collects in subfloor areas etc it needs to be specifically covered... all us mountain folk have propane.</p:text>
    <p:extLst>
      <p:ext uri="{C676402C-5697-4E1C-873F-D02D1690AC5C}">
        <p15:threadingInfo xmlns:p15="http://schemas.microsoft.com/office/powerpoint/2012/main" timeZoneBias="0"/>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commentPostId="AAAAJggsrso"/>
      </p:ext>
    </p:extLst>
  </p:cm>
</p:cmLst>
</file>

<file path=ppt/comments/comment13.xml><?xml version="1.0" encoding="utf-8"?>
<p:cmLst xmlns:a="http://schemas.openxmlformats.org/drawingml/2006/main" xmlns:r="http://schemas.openxmlformats.org/officeDocument/2006/relationships" xmlns:p="http://schemas.openxmlformats.org/presentationml/2006/main">
  <p:cm authorId="0" dt="2020-05-05T17:05:30.404" idx="14">
    <p:pos x="6000" y="100"/>
    <p:text>Most important to include our old When to Shut off Gas !</p:text>
    <p:extLst>
      <p:ext uri="{C676402C-5697-4E1C-873F-D02D1690AC5C}">
        <p15:threadingInfo xmlns:p15="http://schemas.microsoft.com/office/powerpoint/2012/main" timeZoneBias="0"/>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commentPostId="AAAAJggsrsA"/>
      </p:ext>
    </p:extLst>
  </p:cm>
  <p:cm authorId="0" dt="2020-05-05T17:07:21.758" idx="13">
    <p:pos x="6000" y="0"/>
    <p:text>Also to cover Propane! as it sinks instead of rising and collects in subfloor areas etc it needs to be specifically covered... all us mountain folk have propane.</p:text>
    <p:extLst>
      <p:ext uri="{C676402C-5697-4E1C-873F-D02D1690AC5C}">
        <p15:threadingInfo xmlns:p15="http://schemas.microsoft.com/office/powerpoint/2012/main" timeZoneBias="0"/>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commentPostId="AAAAJggsrso"/>
      </p:ext>
    </p:extLst>
  </p:cm>
</p:cmLst>
</file>

<file path=ppt/comments/comment14.xml><?xml version="1.0" encoding="utf-8"?>
<p:cmLst xmlns:a="http://schemas.openxmlformats.org/drawingml/2006/main" xmlns:r="http://schemas.openxmlformats.org/officeDocument/2006/relationships" xmlns:p="http://schemas.openxmlformats.org/presentationml/2006/main">
  <p:cm authorId="0" dt="2020-05-05T17:18:53.604" idx="17">
    <p:pos x="6000" y="0"/>
    <p:text>The Where HazMats are Found is also missing - we had some good discussions on being aware of dangers in your environment. ..</p:text>
    <p:extLst>
      <p:ext uri="{C676402C-5697-4E1C-873F-D02D1690AC5C}">
        <p15:threadingInfo xmlns:p15="http://schemas.microsoft.com/office/powerpoint/2012/main" timeZoneBias="0"/>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commentPostId="AAAAJggsrws"/>
      </p:ext>
    </p:extLst>
  </p:cm>
  <p:cm authorId="0" dt="2020-05-05T17:19:39.347" idx="18">
    <p:pos x="6000" y="100"/>
    <p:text>Suspect Hazardous Materials if you see -  missing- I liked this slide</p:text>
    <p:extLst>
      <p:ext uri="{C676402C-5697-4E1C-873F-D02D1690AC5C}">
        <p15:threadingInfo xmlns:p15="http://schemas.microsoft.com/office/powerpoint/2012/main" timeZoneBias="0"/>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commentPostId="AAAAJggsrw4"/>
      </p:ext>
    </p:extLst>
  </p:cm>
</p:cmLst>
</file>

<file path=ppt/comments/comment15.xml><?xml version="1.0" encoding="utf-8"?>
<p:cmLst xmlns:a="http://schemas.openxmlformats.org/drawingml/2006/main" xmlns:r="http://schemas.openxmlformats.org/officeDocument/2006/relationships" xmlns:p="http://schemas.openxmlformats.org/presentationml/2006/main">
  <p:cm authorId="0" dt="2020-05-05T17:18:53.604" idx="17">
    <p:pos x="6000" y="0"/>
    <p:text>The Where HazMats are Found is also missing - we had some good discussions on being aware of dangers in your environment. ..</p:text>
    <p:extLst>
      <p:ext uri="{C676402C-5697-4E1C-873F-D02D1690AC5C}">
        <p15:threadingInfo xmlns:p15="http://schemas.microsoft.com/office/powerpoint/2012/main" timeZoneBias="0"/>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commentPostId="AAAAJggsrws"/>
      </p:ext>
    </p:extLst>
  </p:cm>
  <p:cm authorId="0" dt="2020-05-05T17:19:39.347" idx="18">
    <p:pos x="6000" y="100"/>
    <p:text>Suspect Hazardous Materials if you see -  missing- I liked this slide</p:text>
    <p:extLst>
      <p:ext uri="{C676402C-5697-4E1C-873F-D02D1690AC5C}">
        <p15:threadingInfo xmlns:p15="http://schemas.microsoft.com/office/powerpoint/2012/main" timeZoneBias="0"/>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commentPostId="AAAAJggsrw4"/>
      </p:ext>
    </p:extLst>
  </p:cm>
</p:cmLst>
</file>

<file path=ppt/comments/comment16.xml><?xml version="1.0" encoding="utf-8"?>
<p:cmLst xmlns:a="http://schemas.openxmlformats.org/drawingml/2006/main" xmlns:r="http://schemas.openxmlformats.org/officeDocument/2006/relationships" xmlns:p="http://schemas.openxmlformats.org/presentationml/2006/main">
  <p:cm authorId="0" dt="2020-05-05T17:13:22.101" idx="16">
    <p:pos x="6000" y="100"/>
    <p:text>The whole section of hazardous materials in the home seems to be missing- quite important that people be aware of what is around them and take the precautions of   using LIES.. We have a good slide on this for discussion of what is in the kitchen, garage, bathroom and patio.</p:text>
    <p:extLst>
      <p:ext uri="{C676402C-5697-4E1C-873F-D02D1690AC5C}">
        <p15:threadingInfo xmlns:p15="http://schemas.microsoft.com/office/powerpoint/2012/main" timeZoneBias="0"/>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commentPostId="AAAAJggsruI"/>
      </p:ext>
    </p:extLst>
  </p:cm>
  <p:cm authorId="0" dt="2020-05-05T17:17:56.551" idx="15">
    <p:pos x="6000" y="0"/>
    <p:text>Also the Ways HazMats Enter the Body is missing - seems important to me - especially when you talk about decontamination......</p:text>
    <p:extLst>
      <p:ext uri="{C676402C-5697-4E1C-873F-D02D1690AC5C}">
        <p15:threadingInfo xmlns:p15="http://schemas.microsoft.com/office/powerpoint/2012/main" timeZoneBias="0"/>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commentPostId="AAAAJggsrwc"/>
      </p:ext>
    </p:extLst>
  </p:cm>
</p:cmLst>
</file>

<file path=ppt/comments/comment17.xml><?xml version="1.0" encoding="utf-8"?>
<p:cmLst xmlns:a="http://schemas.openxmlformats.org/drawingml/2006/main" xmlns:r="http://schemas.openxmlformats.org/officeDocument/2006/relationships" xmlns:p="http://schemas.openxmlformats.org/presentationml/2006/main">
  <p:cm authorId="0" dt="2020-05-05T17:14:53.770" idx="19">
    <p:pos x="6000" y="0"/>
    <p:text>I seriously don't think CERTS need to try to remember this - see a placard- it is hazardous  I would remove</p:text>
    <p:extLst>
      <p:ext uri="{C676402C-5697-4E1C-873F-D02D1690AC5C}">
        <p15:threadingInfo xmlns:p15="http://schemas.microsoft.com/office/powerpoint/2012/main" timeZoneBias="0"/>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commentPostId="AAAAJggsruY"/>
      </p:ext>
    </p:extLst>
  </p:cm>
</p:cmLst>
</file>

<file path=ppt/comments/comment18.xml><?xml version="1.0" encoding="utf-8"?>
<p:cmLst xmlns:a="http://schemas.openxmlformats.org/drawingml/2006/main" xmlns:r="http://schemas.openxmlformats.org/officeDocument/2006/relationships" xmlns:p="http://schemas.openxmlformats.org/presentationml/2006/main">
  <p:cm authorId="0" dt="2020-05-05T17:21:01.160" idx="20">
    <p:pos x="6000" y="0"/>
    <p:text>MUST have the Rule of Thumb slide in here one of the more informative things I learned from CERT !</p:text>
    <p:extLst>
      <p:ext uri="{C676402C-5697-4E1C-873F-D02D1690AC5C}">
        <p15:threadingInfo xmlns:p15="http://schemas.microsoft.com/office/powerpoint/2012/main" timeZoneBias="0"/>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commentPostId="AAAAJggsrxQ"/>
      </p:ext>
    </p:extLst>
  </p:cm>
</p:cmLst>
</file>

<file path=ppt/comments/comment19.xml><?xml version="1.0" encoding="utf-8"?>
<p:cmLst xmlns:a="http://schemas.openxmlformats.org/drawingml/2006/main" xmlns:r="http://schemas.openxmlformats.org/officeDocument/2006/relationships" xmlns:p="http://schemas.openxmlformats.org/presentationml/2006/main">
  <p:cm authorId="0" dt="2020-05-05T17:16:37.463" idx="21">
    <p:pos x="6000" y="0"/>
    <p:text>I can't actually read this - I think it is good to mention that there are some universal signs for hazards but not spend any kind of time on this.. could be eliminated.</p:text>
    <p:extLst>
      <p:ext uri="{C676402C-5697-4E1C-873F-D02D1690AC5C}">
        <p15:threadingInfo xmlns:p15="http://schemas.microsoft.com/office/powerpoint/2012/main" timeZoneBias="0"/>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commentPostId="AAAAJggsrvU"/>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0" dt="2020-05-05T15:59:42.502" idx="2">
    <p:pos x="6000" y="0"/>
    <p:text>Again - does not address making the home and work environment safer</p:text>
    <p:extLst>
      <p:ext uri="{C676402C-5697-4E1C-873F-D02D1690AC5C}">
        <p15:threadingInfo xmlns:p15="http://schemas.microsoft.com/office/powerpoint/2012/main" timeZoneBias="0"/>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commentPostId="AAAAJggsrRc"/>
      </p:ext>
    </p:extLst>
  </p:cm>
</p:cmLst>
</file>

<file path=ppt/comments/comment20.xml><?xml version="1.0" encoding="utf-8"?>
<p:cmLst xmlns:a="http://schemas.openxmlformats.org/drawingml/2006/main" xmlns:r="http://schemas.openxmlformats.org/officeDocument/2006/relationships" xmlns:p="http://schemas.openxmlformats.org/presentationml/2006/main">
  <p:cm authorId="0" dt="2020-05-05T17:22:02.170" idx="22">
    <p:pos x="6000" y="0"/>
    <p:text>I would remove -all we need to know is to stay away .. we can say placards are on buildings , storage and transportation vehicles.</p:text>
    <p:extLst>
      <p:ext uri="{C676402C-5697-4E1C-873F-D02D1690AC5C}">
        <p15:threadingInfo xmlns:p15="http://schemas.microsoft.com/office/powerpoint/2012/main" timeZoneBias="0"/>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commentPostId="AAAAJggsrxk"/>
      </p:ext>
    </p:extLst>
  </p:cm>
</p:cmLst>
</file>

<file path=ppt/comments/comment21.xml><?xml version="1.0" encoding="utf-8"?>
<p:cmLst xmlns:a="http://schemas.openxmlformats.org/drawingml/2006/main" xmlns:r="http://schemas.openxmlformats.org/officeDocument/2006/relationships" xmlns:p="http://schemas.openxmlformats.org/presentationml/2006/main">
  <p:cm authorId="0" dt="2020-05-05T17:22:30.637" idx="23">
    <p:pos x="6000" y="0"/>
    <p:text>Again - useless knowledge</p:text>
    <p:extLst>
      <p:ext uri="{C676402C-5697-4E1C-873F-D02D1690AC5C}">
        <p15:threadingInfo xmlns:p15="http://schemas.microsoft.com/office/powerpoint/2012/main" timeZoneBias="0"/>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commentPostId="AAAAJggsrxs"/>
      </p:ext>
    </p:extLst>
  </p:cm>
</p:cmLst>
</file>

<file path=ppt/comments/comment22.xml><?xml version="1.0" encoding="utf-8"?>
<p:cmLst xmlns:a="http://schemas.openxmlformats.org/drawingml/2006/main" xmlns:r="http://schemas.openxmlformats.org/officeDocument/2006/relationships" xmlns:p="http://schemas.openxmlformats.org/presentationml/2006/main">
  <p:cm authorId="0" dt="2020-05-05T17:23:14.316" idx="24">
    <p:pos x="6000" y="0"/>
    <p:text>I actually never understood the Greater than 1 ?</p:text>
    <p:extLst>
      <p:ext uri="{C676402C-5697-4E1C-873F-D02D1690AC5C}">
        <p15:threadingInfo xmlns:p15="http://schemas.microsoft.com/office/powerpoint/2012/main" timeZoneBias="0"/>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commentPostId="AAAAJggsryA"/>
      </p:ext>
    </p:extLst>
  </p:cm>
</p:cmLst>
</file>

<file path=ppt/comments/comment23.xml><?xml version="1.0" encoding="utf-8"?>
<p:cmLst xmlns:a="http://schemas.openxmlformats.org/drawingml/2006/main" xmlns:r="http://schemas.openxmlformats.org/officeDocument/2006/relationships" xmlns:p="http://schemas.openxmlformats.org/presentationml/2006/main">
  <p:cm authorId="0" dt="2020-05-05T17:23:42.108" idx="25">
    <p:pos x="6000" y="0"/>
    <p:text>Part of Saturday</p:text>
    <p:extLst>
      <p:ext uri="{C676402C-5697-4E1C-873F-D02D1690AC5C}">
        <p15:threadingInfo xmlns:p15="http://schemas.microsoft.com/office/powerpoint/2012/main" timeZoneBias="0"/>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commentPostId="AAAAJggsryM"/>
      </p:ext>
    </p:extLst>
  </p:cm>
</p:cmLst>
</file>

<file path=ppt/comments/comment24.xml><?xml version="1.0" encoding="utf-8"?>
<p:cmLst xmlns:a="http://schemas.openxmlformats.org/drawingml/2006/main" xmlns:r="http://schemas.openxmlformats.org/officeDocument/2006/relationships" xmlns:p="http://schemas.openxmlformats.org/presentationml/2006/main">
  <p:cm authorId="0" dt="2020-05-05T17:26:37.106" idx="26">
    <p:pos x="6000" y="0"/>
    <p:text>So we don't really need to know the classes of fires and fire extinguishers 
 but anyway- this is missing specifying size up ... Utility control, LIES  and our addition to Have a buddy -  I like the old slide better.</p:text>
    <p:extLst>
      <p:ext uri="{C676402C-5697-4E1C-873F-D02D1690AC5C}">
        <p15:threadingInfo xmlns:p15="http://schemas.microsoft.com/office/powerpoint/2012/main" timeZoneBias="0"/>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commentPostId="AAAAJggsrzg"/>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0" dt="2020-05-05T16:03:56.446" idx="3">
    <p:pos x="6000" y="0"/>
    <p:text>Missing - Help in emergencies before professional responders arrive...</p:text>
    <p:extLst>
      <p:ext uri="{C676402C-5697-4E1C-873F-D02D1690AC5C}">
        <p15:threadingInfo xmlns:p15="http://schemas.microsoft.com/office/powerpoint/2012/main" timeZoneBias="0"/>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commentPostId="AAAAJggsrVc"/>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0" dt="2020-05-05T16:14:26.450" idx="4">
    <p:pos x="6000" y="0"/>
    <p:text>CERT and Small Fires Slide is missing entirely - I think it is important and should be prior to this slide. 
CERTs play a very important role in fire safety by:
Extinguishing small fires
Preventing additional fires by removing fuel sources
Shutting off utilities
Assisting with evacuations, when necessary</p:text>
    <p:extLst>
      <p:ext uri="{C676402C-5697-4E1C-873F-D02D1690AC5C}">
        <p15:threadingInfo xmlns:p15="http://schemas.microsoft.com/office/powerpoint/2012/main" timeZoneBias="0"/>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commentPostId="AAAAJggsrZc"/>
      </p:ext>
    </p:extLst>
  </p:cm>
</p:cmLst>
</file>

<file path=ppt/comments/comment5.xml><?xml version="1.0" encoding="utf-8"?>
<p:cmLst xmlns:a="http://schemas.openxmlformats.org/drawingml/2006/main" xmlns:r="http://schemas.openxmlformats.org/officeDocument/2006/relationships" xmlns:p="http://schemas.openxmlformats.org/presentationml/2006/main">
  <p:cm authorId="0" dt="2020-05-05T16:20:16.789" idx="5">
    <p:pos x="6000" y="0"/>
    <p:text>I think this slide should be just before the types of fire extinguishers.</p:text>
    <p:extLst>
      <p:ext uri="{C676402C-5697-4E1C-873F-D02D1690AC5C}">
        <p15:threadingInfo xmlns:p15="http://schemas.microsoft.com/office/powerpoint/2012/main" timeZoneBias="0"/>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commentPostId="AAAAJggsrbo"/>
      </p:ext>
    </p:extLst>
  </p:cm>
</p:cmLst>
</file>

<file path=ppt/comments/comment6.xml><?xml version="1.0" encoding="utf-8"?>
<p:cmLst xmlns:a="http://schemas.openxmlformats.org/drawingml/2006/main" xmlns:r="http://schemas.openxmlformats.org/officeDocument/2006/relationships" xmlns:p="http://schemas.openxmlformats.org/presentationml/2006/main">
  <p:cm authorId="0" dt="2020-05-05T16:19:30.296" idx="6">
    <p:pos x="6000" y="0"/>
    <p:text>This slide seems to be randomly placed - I would suggest right after the CERT role in small fires.</p:text>
    <p:extLst>
      <p:ext uri="{C676402C-5697-4E1C-873F-D02D1690AC5C}">
        <p15:threadingInfo xmlns:p15="http://schemas.microsoft.com/office/powerpoint/2012/main" timeZoneBias="0"/>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commentPostId="AAAAJggsrbQ"/>
      </p:ext>
    </p:extLst>
  </p:cm>
</p:cmLst>
</file>

<file path=ppt/comments/comment7.xml><?xml version="1.0" encoding="utf-8"?>
<p:cmLst xmlns:a="http://schemas.openxmlformats.org/drawingml/2006/main" xmlns:r="http://schemas.openxmlformats.org/officeDocument/2006/relationships" xmlns:p="http://schemas.openxmlformats.org/presentationml/2006/main">
  <p:cm authorId="0" dt="2020-05-05T16:21:29.307" idx="7">
    <p:pos x="6000" y="0"/>
    <p:text>I am not sure this slide is needed - only one element applies to CERT - maybe good to know though.</p:text>
    <p:extLst>
      <p:ext uri="{C676402C-5697-4E1C-873F-D02D1690AC5C}">
        <p15:threadingInfo xmlns:p15="http://schemas.microsoft.com/office/powerpoint/2012/main" timeZoneBias="0"/>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commentPostId="AAAAJggsrcA"/>
      </p:ext>
    </p:extLst>
  </p:cm>
</p:cmLst>
</file>

<file path=ppt/comments/comment8.xml><?xml version="1.0" encoding="utf-8"?>
<p:cmLst xmlns:a="http://schemas.openxmlformats.org/drawingml/2006/main" xmlns:r="http://schemas.openxmlformats.org/officeDocument/2006/relationships" xmlns:p="http://schemas.openxmlformats.org/presentationml/2006/main">
  <p:cm authorId="0" dt="2020-05-05T16:31:24.311" idx="8">
    <p:pos x="6000" y="0"/>
    <p:text>Our old slide is much better including the mental process as well as the physical method. 
Sizeup: is fire small enough?
Does team have the right type?
Test extinguisher after pulling pin
Aim nozzle at base of fire (not flames)</p:text>
    <p:extLst>
      <p:ext uri="{C676402C-5697-4E1C-873F-D02D1690AC5C}">
        <p15:threadingInfo xmlns:p15="http://schemas.microsoft.com/office/powerpoint/2012/main" timeZoneBias="0"/>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commentPostId="AAAAJggsrgY"/>
      </p:ext>
    </p:extLst>
  </p:cm>
</p:cmLst>
</file>

<file path=ppt/comments/comment9.xml><?xml version="1.0" encoding="utf-8"?>
<p:cmLst xmlns:a="http://schemas.openxmlformats.org/drawingml/2006/main" xmlns:r="http://schemas.openxmlformats.org/officeDocument/2006/relationships" xmlns:p="http://schemas.openxmlformats.org/presentationml/2006/main">
  <p:cm authorId="0" dt="2020-05-05T16:35:09.570" idx="9">
    <p:pos x="6000" y="0"/>
    <p:text>Necessary? Only found in older commercial buildings</p:text>
    <p:extLst>
      <p:ext uri="{C676402C-5697-4E1C-873F-D02D1690AC5C}">
        <p15:threadingInfo xmlns:p15="http://schemas.microsoft.com/office/powerpoint/2012/main" timeZoneBias="0"/>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commentPostId="AAAAJggsrhM"/>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8" name="Google Shape;128;p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A - can be Water - removes heat</a:t>
            </a:r>
          </a:p>
          <a:p>
            <a:pPr marL="0" lvl="0" indent="0" algn="l" rtl="0">
              <a:spcBef>
                <a:spcPts val="0"/>
              </a:spcBef>
              <a:spcAft>
                <a:spcPts val="0"/>
              </a:spcAft>
              <a:buNone/>
            </a:pPr>
            <a:r>
              <a:rPr lang="en-US" dirty="0"/>
              <a:t>Foam - removes air &amp; heat</a:t>
            </a:r>
          </a:p>
          <a:p>
            <a:pPr marL="0" lvl="0" indent="0" algn="l" rtl="0">
              <a:spcBef>
                <a:spcPts val="0"/>
              </a:spcBef>
              <a:spcAft>
                <a:spcPts val="0"/>
              </a:spcAft>
              <a:buNone/>
            </a:pPr>
            <a:r>
              <a:rPr lang="en-US" dirty="0"/>
              <a:t>Dry chemical - breaks the chain reaction</a:t>
            </a:r>
          </a:p>
          <a:p>
            <a:pPr marL="0" lvl="0" indent="0" algn="l" rtl="0">
              <a:spcBef>
                <a:spcPts val="0"/>
              </a:spcBef>
              <a:spcAft>
                <a:spcPts val="0"/>
              </a:spcAft>
              <a:buNone/>
            </a:pPr>
            <a:r>
              <a:rPr lang="en-US" dirty="0"/>
              <a:t>B - Foam (not water)</a:t>
            </a:r>
          </a:p>
          <a:p>
            <a:pPr marL="0" lvl="0" indent="0" algn="l" rtl="0">
              <a:spcBef>
                <a:spcPts val="0"/>
              </a:spcBef>
              <a:spcAft>
                <a:spcPts val="0"/>
              </a:spcAft>
              <a:buNone/>
            </a:pPr>
            <a:r>
              <a:rPr lang="en-US" dirty="0"/>
              <a:t>ABC - Best for homes </a:t>
            </a:r>
          </a:p>
          <a:p>
            <a:pPr marL="0" lvl="0" indent="0" algn="l" rtl="0">
              <a:spcBef>
                <a:spcPts val="0"/>
              </a:spcBef>
              <a:spcAft>
                <a:spcPts val="0"/>
              </a:spcAft>
              <a:buNone/>
            </a:pPr>
            <a:r>
              <a:rPr lang="en-US" dirty="0"/>
              <a:t>NO WATER on stove fire</a:t>
            </a:r>
            <a:endParaRPr dirty="0"/>
          </a:p>
        </p:txBody>
      </p:sp>
      <p:sp>
        <p:nvSpPr>
          <p:cNvPr id="198" name="Google Shape;198;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8" name="Google Shape;208;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217" name="Google Shape;217;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226" name="Google Shape;226;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p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6" name="Google Shape;236;p1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p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Next slide is video. Will play on your click</a:t>
            </a:r>
            <a:endParaRPr dirty="0"/>
          </a:p>
        </p:txBody>
      </p:sp>
      <p:sp>
        <p:nvSpPr>
          <p:cNvPr id="256" name="Google Shape;256;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Fire prevention  - </a:t>
            </a:r>
            <a:r>
              <a:rPr lang="en-US" dirty="0" err="1"/>
              <a:t>Quesions</a:t>
            </a:r>
            <a:r>
              <a:rPr lang="en-US" dirty="0"/>
              <a:t>?</a:t>
            </a:r>
            <a:endParaRPr dirty="0"/>
          </a:p>
        </p:txBody>
      </p:sp>
      <p:sp>
        <p:nvSpPr>
          <p:cNvPr id="246" name="Google Shape;246;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6" name="Google Shape;266;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p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6" name="Google Shape;276;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5" name="Google Shape;285;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1) Eat, sleep, talk, etc. 2) We do not EXCEPT to assist survivor with own </a:t>
            </a:r>
            <a:r>
              <a:rPr lang="en-US" dirty="0" err="1"/>
              <a:t>epipen</a:t>
            </a:r>
            <a:r>
              <a:rPr lang="en-US" dirty="0"/>
              <a:t> 3) Conduct on all survivors even those who appear fine, Verbal (explain, ask questions and listen), Hands-on. Can remove clothes to expose an injury</a:t>
            </a:r>
          </a:p>
        </p:txBody>
      </p:sp>
      <p:sp>
        <p:nvSpPr>
          <p:cNvPr id="4" name="Slide Number Placeholder 3"/>
          <p:cNvSpPr>
            <a:spLocks noGrp="1"/>
          </p:cNvSpPr>
          <p:nvPr>
            <p:ph type="sldNum" sz="quarter" idx="5"/>
          </p:nvPr>
        </p:nvSpPr>
        <p:spPr/>
        <p:txBody>
          <a:bodyPr/>
          <a:lstStyle/>
          <a:p>
            <a:fld id="{DDB9C05B-BDA9-694E-8895-3002CA106A68}" type="slidenum">
              <a:rPr lang="en-US" smtClean="0"/>
              <a:t>2</a:t>
            </a:fld>
            <a:endParaRPr lang="en-US"/>
          </a:p>
        </p:txBody>
      </p:sp>
    </p:spTree>
    <p:extLst>
      <p:ext uri="{BB962C8B-B14F-4D97-AF65-F5344CB8AC3E}">
        <p14:creationId xmlns:p14="http://schemas.microsoft.com/office/powerpoint/2010/main" val="14453935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p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Review order – individual circuits then main.  Reverse to turn back on </a:t>
            </a:r>
            <a:endParaRPr dirty="0"/>
          </a:p>
        </p:txBody>
      </p:sp>
      <p:sp>
        <p:nvSpPr>
          <p:cNvPr id="295" name="Google Shape;295;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p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San Bruno image</a:t>
            </a:r>
            <a:endParaRPr dirty="0"/>
          </a:p>
        </p:txBody>
      </p:sp>
      <p:sp>
        <p:nvSpPr>
          <p:cNvPr id="295" name="Google Shape;295;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086806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p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04" name="Google Shape;304;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p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313" name="Google Shape;313;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p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13" name="Google Shape;313;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628447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p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33" name="Google Shape;333;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p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33" name="Google Shape;333;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101751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p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3" name="Google Shape;323;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p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42" name="Google Shape;342;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p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51" name="Google Shape;351;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4" name="Google Shape;134;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p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If the numbers on the sign are greater than one, that tells you we are to keep away. STOP!</a:t>
            </a:r>
            <a:endParaRPr dirty="0"/>
          </a:p>
        </p:txBody>
      </p:sp>
      <p:sp>
        <p:nvSpPr>
          <p:cNvPr id="361" name="Google Shape;361;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p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69" name="Google Shape;369;p2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p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78" name="Google Shape;378;p2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p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87" name="Google Shape;387;p29: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p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6" name="Google Shape;396;p3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p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05" name="Google Shape;405;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p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14" name="Google Shape;414;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p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23" name="Google Shape;423;p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3" name="Google Shape;143;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2" name="Google Shape;152;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1" name="Google Shape;161;p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A - newspaper, drapes, wood, tires, some plastics.</a:t>
            </a:r>
          </a:p>
          <a:p>
            <a:pPr marL="0" lvl="0" indent="0" algn="l" rtl="0">
              <a:spcBef>
                <a:spcPts val="0"/>
              </a:spcBef>
              <a:spcAft>
                <a:spcPts val="0"/>
              </a:spcAft>
              <a:buNone/>
            </a:pPr>
            <a:r>
              <a:rPr lang="en-US" dirty="0"/>
              <a:t>B - oils &amp; gasoline, lighter fluid, kerosene. Vapor burns</a:t>
            </a:r>
          </a:p>
          <a:p>
            <a:pPr marL="0" lvl="0" indent="0" algn="l" rtl="0">
              <a:spcBef>
                <a:spcPts val="0"/>
              </a:spcBef>
              <a:spcAft>
                <a:spcPts val="0"/>
              </a:spcAft>
              <a:buNone/>
            </a:pPr>
            <a:r>
              <a:rPr lang="en-US" dirty="0"/>
              <a:t>C - wires, motors, burning smell you can't see. Power off - becomes class A</a:t>
            </a:r>
          </a:p>
          <a:p>
            <a:pPr marL="0" lvl="0" indent="0" algn="l" rtl="0">
              <a:spcBef>
                <a:spcPts val="0"/>
              </a:spcBef>
              <a:spcAft>
                <a:spcPts val="0"/>
              </a:spcAft>
              <a:buNone/>
            </a:pPr>
            <a:r>
              <a:rPr lang="en-US" dirty="0"/>
              <a:t>D - aluminum, magnesium, titanium</a:t>
            </a:r>
          </a:p>
          <a:p>
            <a:pPr marL="0" lvl="0" indent="0" algn="l" rtl="0">
              <a:spcBef>
                <a:spcPts val="0"/>
              </a:spcBef>
              <a:spcAft>
                <a:spcPts val="0"/>
              </a:spcAft>
              <a:buNone/>
            </a:pPr>
            <a:r>
              <a:rPr lang="en-US" dirty="0"/>
              <a:t>***Important to identify fuel type</a:t>
            </a:r>
          </a:p>
          <a:p>
            <a:pPr marL="0" lvl="0" indent="0" algn="l" rtl="0">
              <a:spcBef>
                <a:spcPts val="0"/>
              </a:spcBef>
              <a:spcAft>
                <a:spcPts val="0"/>
              </a:spcAft>
              <a:buNone/>
            </a:pPr>
            <a:r>
              <a:rPr lang="en-US" dirty="0"/>
              <a:t>?s</a:t>
            </a:r>
            <a:endParaRPr dirty="0"/>
          </a:p>
        </p:txBody>
      </p:sp>
      <p:sp>
        <p:nvSpPr>
          <p:cNvPr id="170" name="Google Shape;170;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Impacts - time of week, weather, structure types (shed, residential, commercial)</a:t>
            </a:r>
          </a:p>
          <a:p>
            <a:pPr marL="0" lvl="0" indent="0" algn="l" rtl="0">
              <a:spcBef>
                <a:spcPts val="0"/>
              </a:spcBef>
              <a:spcAft>
                <a:spcPts val="0"/>
              </a:spcAft>
              <a:buNone/>
            </a:pPr>
            <a:r>
              <a:rPr lang="en-US" dirty="0"/>
              <a:t>construction type</a:t>
            </a:r>
            <a:endParaRPr dirty="0"/>
          </a:p>
        </p:txBody>
      </p:sp>
      <p:sp>
        <p:nvSpPr>
          <p:cNvPr id="179" name="Google Shape;179;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8" name="Google Shape;188;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1_Title and Subtitle">
  <p:cSld name="1_Title and Subtitle">
    <p:spTree>
      <p:nvGrpSpPr>
        <p:cNvPr id="1" name="Shape 11"/>
        <p:cNvGrpSpPr/>
        <p:nvPr/>
      </p:nvGrpSpPr>
      <p:grpSpPr>
        <a:xfrm>
          <a:off x="0" y="0"/>
          <a:ext cx="0" cy="0"/>
          <a:chOff x="0" y="0"/>
          <a:chExt cx="0" cy="0"/>
        </a:xfrm>
      </p:grpSpPr>
      <p:sp>
        <p:nvSpPr>
          <p:cNvPr id="12" name="Google Shape;12;p35"/>
          <p:cNvSpPr/>
          <p:nvPr/>
        </p:nvSpPr>
        <p:spPr>
          <a:xfrm>
            <a:off x="0" y="2965"/>
            <a:ext cx="12192000" cy="5514975"/>
          </a:xfrm>
          <a:prstGeom prst="rect">
            <a:avLst/>
          </a:prstGeom>
          <a:solidFill>
            <a:srgbClr val="448431"/>
          </a:solidFill>
          <a:ln w="12700" cap="flat" cmpd="sng">
            <a:solidFill>
              <a:srgbClr val="57AC4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13" name="Google Shape;13;p35"/>
          <p:cNvPicPr preferRelativeResize="0"/>
          <p:nvPr/>
        </p:nvPicPr>
        <p:blipFill rotWithShape="1">
          <a:blip r:embed="rId2">
            <a:alphaModFix/>
          </a:blip>
          <a:srcRect/>
          <a:stretch/>
        </p:blipFill>
        <p:spPr>
          <a:xfrm>
            <a:off x="1219200" y="3677438"/>
            <a:ext cx="10972800" cy="1853184"/>
          </a:xfrm>
          <a:prstGeom prst="rect">
            <a:avLst/>
          </a:prstGeom>
          <a:noFill/>
          <a:ln>
            <a:noFill/>
          </a:ln>
        </p:spPr>
      </p:pic>
      <p:pic>
        <p:nvPicPr>
          <p:cNvPr id="14" name="Google Shape;14;p35"/>
          <p:cNvPicPr preferRelativeResize="0"/>
          <p:nvPr/>
        </p:nvPicPr>
        <p:blipFill rotWithShape="1">
          <a:blip r:embed="rId3">
            <a:alphaModFix/>
          </a:blip>
          <a:srcRect/>
          <a:stretch/>
        </p:blipFill>
        <p:spPr>
          <a:xfrm>
            <a:off x="183251" y="5872795"/>
            <a:ext cx="1710748" cy="731520"/>
          </a:xfrm>
          <a:prstGeom prst="rect">
            <a:avLst/>
          </a:prstGeom>
          <a:noFill/>
          <a:ln>
            <a:noFill/>
          </a:ln>
        </p:spPr>
      </p:pic>
      <p:pic>
        <p:nvPicPr>
          <p:cNvPr id="15" name="Google Shape;15;p35" descr="A close up of a sign&#10;&#10;Description generated with high confidence"/>
          <p:cNvPicPr preferRelativeResize="0"/>
          <p:nvPr/>
        </p:nvPicPr>
        <p:blipFill rotWithShape="1">
          <a:blip r:embed="rId4">
            <a:alphaModFix/>
          </a:blip>
          <a:srcRect/>
          <a:stretch/>
        </p:blipFill>
        <p:spPr>
          <a:xfrm>
            <a:off x="9076131" y="5872795"/>
            <a:ext cx="2745108" cy="731520"/>
          </a:xfrm>
          <a:prstGeom prst="rect">
            <a:avLst/>
          </a:prstGeom>
          <a:noFill/>
          <a:ln>
            <a:noFill/>
          </a:ln>
        </p:spPr>
      </p:pic>
      <p:sp>
        <p:nvSpPr>
          <p:cNvPr id="16" name="Google Shape;16;p35"/>
          <p:cNvSpPr txBox="1">
            <a:spLocks noGrp="1"/>
          </p:cNvSpPr>
          <p:nvPr>
            <p:ph type="body" idx="1"/>
          </p:nvPr>
        </p:nvSpPr>
        <p:spPr>
          <a:xfrm>
            <a:off x="0" y="1580055"/>
            <a:ext cx="12192000" cy="897140"/>
          </a:xfrm>
          <a:prstGeom prst="rect">
            <a:avLst/>
          </a:prstGeom>
          <a:noFill/>
          <a:ln>
            <a:noFill/>
          </a:ln>
        </p:spPr>
        <p:txBody>
          <a:bodyPr spcFirstLastPara="1" wrap="square" lIns="91425" tIns="45700" rIns="91425" bIns="45700" anchor="ctr" anchorCtr="0">
            <a:normAutofit/>
          </a:bodyPr>
          <a:lstStyle>
            <a:lvl1pPr marL="457200" lvl="0" indent="-228600" algn="ctr">
              <a:lnSpc>
                <a:spcPct val="90000"/>
              </a:lnSpc>
              <a:spcBef>
                <a:spcPts val="1000"/>
              </a:spcBef>
              <a:spcAft>
                <a:spcPts val="0"/>
              </a:spcAft>
              <a:buClr>
                <a:schemeClr val="lt1"/>
              </a:buClr>
              <a:buSzPts val="5000"/>
              <a:buNone/>
              <a:defRPr sz="5000" b="1">
                <a:solidFill>
                  <a:schemeClr val="lt1"/>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 name="Google Shape;17;p35"/>
          <p:cNvSpPr txBox="1">
            <a:spLocks noGrp="1"/>
          </p:cNvSpPr>
          <p:nvPr>
            <p:ph type="body" idx="2"/>
          </p:nvPr>
        </p:nvSpPr>
        <p:spPr>
          <a:xfrm>
            <a:off x="0" y="2476500"/>
            <a:ext cx="12192000" cy="725488"/>
          </a:xfrm>
          <a:prstGeom prst="rect">
            <a:avLst/>
          </a:prstGeom>
          <a:noFill/>
          <a:ln>
            <a:noFill/>
          </a:ln>
        </p:spPr>
        <p:txBody>
          <a:bodyPr spcFirstLastPara="1" wrap="square" lIns="91425" tIns="45700" rIns="91425" bIns="45700" anchor="ctr" anchorCtr="0">
            <a:normAutofit/>
          </a:bodyPr>
          <a:lstStyle>
            <a:lvl1pPr marL="457200" lvl="0" indent="-228600" algn="ctr">
              <a:lnSpc>
                <a:spcPct val="90000"/>
              </a:lnSpc>
              <a:spcBef>
                <a:spcPts val="1000"/>
              </a:spcBef>
              <a:spcAft>
                <a:spcPts val="0"/>
              </a:spcAft>
              <a:buClr>
                <a:schemeClr val="dk1"/>
              </a:buClr>
              <a:buSzPts val="3400"/>
              <a:buNone/>
              <a:defRPr sz="3400" b="1">
                <a:solidFill>
                  <a:schemeClr val="dk1"/>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82"/>
        <p:cNvGrpSpPr/>
        <p:nvPr/>
      </p:nvGrpSpPr>
      <p:grpSpPr>
        <a:xfrm>
          <a:off x="0" y="0"/>
          <a:ext cx="0" cy="0"/>
          <a:chOff x="0" y="0"/>
          <a:chExt cx="0" cy="0"/>
        </a:xfrm>
      </p:grpSpPr>
      <p:sp>
        <p:nvSpPr>
          <p:cNvPr id="83" name="Google Shape;83;p44"/>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4" name="Google Shape;84;p44"/>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85" name="Google Shape;85;p44"/>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6" name="Google Shape;86;p44"/>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87" name="Google Shape;87;p44"/>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8" name="Google Shape;88;p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9" name="Google Shape;89;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0" name="Google Shape;90;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91"/>
        <p:cNvGrpSpPr/>
        <p:nvPr/>
      </p:nvGrpSpPr>
      <p:grpSpPr>
        <a:xfrm>
          <a:off x="0" y="0"/>
          <a:ext cx="0" cy="0"/>
          <a:chOff x="0" y="0"/>
          <a:chExt cx="0" cy="0"/>
        </a:xfrm>
      </p:grpSpPr>
      <p:sp>
        <p:nvSpPr>
          <p:cNvPr id="92" name="Google Shape;92;p4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3" name="Google Shape;93;p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 name="Google Shape;94;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5" name="Google Shape;95;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6"/>
        <p:cNvGrpSpPr/>
        <p:nvPr/>
      </p:nvGrpSpPr>
      <p:grpSpPr>
        <a:xfrm>
          <a:off x="0" y="0"/>
          <a:ext cx="0" cy="0"/>
          <a:chOff x="0" y="0"/>
          <a:chExt cx="0" cy="0"/>
        </a:xfrm>
      </p:grpSpPr>
      <p:sp>
        <p:nvSpPr>
          <p:cNvPr id="97" name="Google Shape;97;p4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8" name="Google Shape;98;p4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9" name="Google Shape;99;p4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00"/>
        <p:cNvGrpSpPr/>
        <p:nvPr/>
      </p:nvGrpSpPr>
      <p:grpSpPr>
        <a:xfrm>
          <a:off x="0" y="0"/>
          <a:ext cx="0" cy="0"/>
          <a:chOff x="0" y="0"/>
          <a:chExt cx="0" cy="0"/>
        </a:xfrm>
      </p:grpSpPr>
      <p:sp>
        <p:nvSpPr>
          <p:cNvPr id="101" name="Google Shape;101;p4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2" name="Google Shape;102;p47"/>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03" name="Google Shape;103;p47"/>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04" name="Google Shape;104;p4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5" name="Google Shape;105;p4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6" name="Google Shape;106;p4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07"/>
        <p:cNvGrpSpPr/>
        <p:nvPr/>
      </p:nvGrpSpPr>
      <p:grpSpPr>
        <a:xfrm>
          <a:off x="0" y="0"/>
          <a:ext cx="0" cy="0"/>
          <a:chOff x="0" y="0"/>
          <a:chExt cx="0" cy="0"/>
        </a:xfrm>
      </p:grpSpPr>
      <p:sp>
        <p:nvSpPr>
          <p:cNvPr id="108" name="Google Shape;108;p4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9" name="Google Shape;109;p48"/>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10" name="Google Shape;110;p48"/>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11" name="Google Shape;111;p4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2" name="Google Shape;112;p4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3" name="Google Shape;113;p4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14"/>
        <p:cNvGrpSpPr/>
        <p:nvPr/>
      </p:nvGrpSpPr>
      <p:grpSpPr>
        <a:xfrm>
          <a:off x="0" y="0"/>
          <a:ext cx="0" cy="0"/>
          <a:chOff x="0" y="0"/>
          <a:chExt cx="0" cy="0"/>
        </a:xfrm>
      </p:grpSpPr>
      <p:sp>
        <p:nvSpPr>
          <p:cNvPr id="115" name="Google Shape;115;p4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6" name="Google Shape;116;p49"/>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7" name="Google Shape;117;p4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8" name="Google Shape;118;p4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9" name="Google Shape;119;p4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20"/>
        <p:cNvGrpSpPr/>
        <p:nvPr/>
      </p:nvGrpSpPr>
      <p:grpSpPr>
        <a:xfrm>
          <a:off x="0" y="0"/>
          <a:ext cx="0" cy="0"/>
          <a:chOff x="0" y="0"/>
          <a:chExt cx="0" cy="0"/>
        </a:xfrm>
      </p:grpSpPr>
      <p:sp>
        <p:nvSpPr>
          <p:cNvPr id="121" name="Google Shape;121;p50"/>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2" name="Google Shape;122;p50"/>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3" name="Google Shape;123;p5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4" name="Google Shape;124;p5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5" name="Google Shape;125;p5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Bulleted List w/PM">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5C38DDE6-B4A7-0541-90DA-8FC7EEF0F91C}"/>
              </a:ext>
            </a:extLst>
          </p:cNvPr>
          <p:cNvSpPr/>
          <p:nvPr userDrawn="1"/>
        </p:nvSpPr>
        <p:spPr>
          <a:xfrm>
            <a:off x="0" y="5"/>
            <a:ext cx="12192000" cy="1521225"/>
          </a:xfrm>
          <a:prstGeom prst="rect">
            <a:avLst/>
          </a:prstGeom>
          <a:solidFill>
            <a:srgbClr val="448431"/>
          </a:solidFill>
          <a:ln>
            <a:solidFill>
              <a:srgbClr val="57AC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19" name="Picture 18">
            <a:extLst>
              <a:ext uri="{FF2B5EF4-FFF2-40B4-BE49-F238E27FC236}">
                <a16:creationId xmlns:a16="http://schemas.microsoft.com/office/drawing/2014/main" id="{83A92967-FF1D-F449-95B6-E31F83596F28}"/>
              </a:ext>
              <a:ext uri="{C183D7F6-B498-43B3-948B-1728B52AA6E4}">
                <adec:decorative xmlns:adec="http://schemas.microsoft.com/office/drawing/2017/decorative" val="1"/>
              </a:ext>
            </a:extLst>
          </p:cNvPr>
          <p:cNvPicPr>
            <a:picLocks/>
          </p:cNvPicPr>
          <p:nvPr userDrawn="1"/>
        </p:nvPicPr>
        <p:blipFill>
          <a:blip r:embed="rId2">
            <a:extLst>
              <a:ext uri="{28A0092B-C50C-407E-A947-70E740481C1C}">
                <a14:useLocalDpi xmlns:a14="http://schemas.microsoft.com/office/drawing/2010/main" val="0"/>
              </a:ext>
            </a:extLst>
          </a:blip>
          <a:srcRect/>
          <a:stretch/>
        </p:blipFill>
        <p:spPr>
          <a:xfrm>
            <a:off x="8168639" y="887763"/>
            <a:ext cx="4023359" cy="643403"/>
          </a:xfrm>
          <a:prstGeom prst="rect">
            <a:avLst/>
          </a:prstGeom>
        </p:spPr>
      </p:pic>
      <p:sp>
        <p:nvSpPr>
          <p:cNvPr id="3" name="Content Placeholder 2">
            <a:extLst>
              <a:ext uri="{FF2B5EF4-FFF2-40B4-BE49-F238E27FC236}">
                <a16:creationId xmlns:a16="http://schemas.microsoft.com/office/drawing/2014/main" id="{1A364701-2FEA-435F-9BFD-168F5E88AAF2}"/>
              </a:ext>
            </a:extLst>
          </p:cNvPr>
          <p:cNvSpPr>
            <a:spLocks noGrp="1"/>
          </p:cNvSpPr>
          <p:nvPr>
            <p:ph idx="1"/>
          </p:nvPr>
        </p:nvSpPr>
        <p:spPr>
          <a:xfrm>
            <a:off x="420189" y="1521230"/>
            <a:ext cx="11350632" cy="4781145"/>
          </a:xfrm>
        </p:spPr>
        <p:txBody>
          <a:bodyPr>
            <a:normAutofit/>
          </a:bodyPr>
          <a:lstStyle>
            <a:lvl1pPr>
              <a:lnSpc>
                <a:spcPct val="100000"/>
              </a:lnSpc>
              <a:spcBef>
                <a:spcPts val="600"/>
              </a:spcBef>
              <a:defRPr sz="2800">
                <a:latin typeface="Arial" panose="020B0604020202020204" pitchFamily="34" charset="0"/>
                <a:cs typeface="Arial" panose="020B0604020202020204" pitchFamily="34" charset="0"/>
              </a:defRPr>
            </a:lvl1pPr>
            <a:lvl2pPr marL="685783" indent="-228594">
              <a:lnSpc>
                <a:spcPct val="100000"/>
              </a:lnSpc>
              <a:spcBef>
                <a:spcPts val="600"/>
              </a:spcBef>
              <a:buFont typeface="Arial" panose="020B0604020202020204" pitchFamily="34" charset="0"/>
              <a:buChar char="‒"/>
              <a:defRPr sz="2400">
                <a:latin typeface="Arial" panose="020B0604020202020204" pitchFamily="34" charset="0"/>
                <a:cs typeface="Arial" panose="020B0604020202020204" pitchFamily="34" charset="0"/>
              </a:defRPr>
            </a:lvl2pPr>
            <a:lvl3pPr marL="1142971" indent="-228594">
              <a:lnSpc>
                <a:spcPct val="100000"/>
              </a:lnSpc>
              <a:spcBef>
                <a:spcPts val="600"/>
              </a:spcBef>
              <a:buFont typeface="Wingdings" panose="05000000000000000000" pitchFamily="2" charset="2"/>
              <a:buChar char="§"/>
              <a:defRPr sz="2000">
                <a:latin typeface="Arial" panose="020B0604020202020204" pitchFamily="34" charset="0"/>
                <a:cs typeface="Arial" panose="020B0604020202020204" pitchFamily="34" charset="0"/>
              </a:defRPr>
            </a:lvl3pPr>
            <a:lvl4pPr>
              <a:lnSpc>
                <a:spcPct val="100000"/>
              </a:lnSpc>
              <a:spcBef>
                <a:spcPts val="600"/>
              </a:spcBef>
              <a:defRPr sz="1800">
                <a:latin typeface="Arial" panose="020B0604020202020204" pitchFamily="34" charset="0"/>
                <a:cs typeface="Arial" panose="020B0604020202020204" pitchFamily="34" charset="0"/>
              </a:defRPr>
            </a:lvl4pPr>
            <a:lvl5pPr>
              <a:lnSpc>
                <a:spcPct val="100000"/>
              </a:lnSpc>
              <a:spcBef>
                <a:spcPts val="600"/>
              </a:spcBef>
              <a:defRPr sz="18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object 3">
            <a:extLst>
              <a:ext uri="{FF2B5EF4-FFF2-40B4-BE49-F238E27FC236}">
                <a16:creationId xmlns:a16="http://schemas.microsoft.com/office/drawing/2014/main" id="{6CEA5E0C-2930-407C-8443-CB06853E723E}"/>
              </a:ext>
            </a:extLst>
          </p:cNvPr>
          <p:cNvSpPr/>
          <p:nvPr userDrawn="1"/>
        </p:nvSpPr>
        <p:spPr>
          <a:xfrm>
            <a:off x="1906385" y="6256658"/>
            <a:ext cx="10285615" cy="45719"/>
          </a:xfrm>
          <a:custGeom>
            <a:avLst/>
            <a:gdLst/>
            <a:ahLst/>
            <a:cxnLst/>
            <a:rect l="l" t="t" r="r" b="b"/>
            <a:pathLst>
              <a:path w="7725409">
                <a:moveTo>
                  <a:pt x="0" y="0"/>
                </a:moveTo>
                <a:lnTo>
                  <a:pt x="7725156" y="0"/>
                </a:lnTo>
              </a:path>
            </a:pathLst>
          </a:custGeom>
          <a:ln w="25908">
            <a:solidFill>
              <a:srgbClr val="57AC40"/>
            </a:solidFill>
          </a:ln>
        </p:spPr>
        <p:txBody>
          <a:bodyPr wrap="square" lIns="0" tIns="0" rIns="0" bIns="0" rtlCol="0"/>
          <a:lstStyle/>
          <a:p>
            <a:endParaRPr sz="1800" dirty="0"/>
          </a:p>
        </p:txBody>
      </p:sp>
      <p:pic>
        <p:nvPicPr>
          <p:cNvPr id="13" name="Picture 12">
            <a:extLst>
              <a:ext uri="{FF2B5EF4-FFF2-40B4-BE49-F238E27FC236}">
                <a16:creationId xmlns:a16="http://schemas.microsoft.com/office/drawing/2014/main" id="{ED67DC53-72A8-46A8-920D-BF4A8C1FDDBF}"/>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6749" y="5936615"/>
            <a:ext cx="1710748" cy="731520"/>
          </a:xfrm>
          <a:prstGeom prst="rect">
            <a:avLst/>
          </a:prstGeom>
        </p:spPr>
      </p:pic>
      <p:sp>
        <p:nvSpPr>
          <p:cNvPr id="14" name="Title 1">
            <a:extLst>
              <a:ext uri="{FF2B5EF4-FFF2-40B4-BE49-F238E27FC236}">
                <a16:creationId xmlns:a16="http://schemas.microsoft.com/office/drawing/2014/main" id="{4E358483-0701-4610-B7F8-1CDC93B7D0EA}"/>
              </a:ext>
            </a:extLst>
          </p:cNvPr>
          <p:cNvSpPr>
            <a:spLocks noGrp="1"/>
          </p:cNvSpPr>
          <p:nvPr>
            <p:ph type="title"/>
          </p:nvPr>
        </p:nvSpPr>
        <p:spPr>
          <a:xfrm>
            <a:off x="420190" y="320678"/>
            <a:ext cx="7742468" cy="1017672"/>
          </a:xfrm>
        </p:spPr>
        <p:txBody>
          <a:bodyPr>
            <a:normAutofit/>
          </a:bodyPr>
          <a:lstStyle>
            <a:lvl1pPr>
              <a:defRPr sz="4000" b="1" i="1">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6" name="Text Placeholder 14">
            <a:extLst>
              <a:ext uri="{FF2B5EF4-FFF2-40B4-BE49-F238E27FC236}">
                <a16:creationId xmlns:a16="http://schemas.microsoft.com/office/drawing/2014/main" id="{2AFC4B6C-E56F-45A2-B987-2706EF4469DD}"/>
              </a:ext>
            </a:extLst>
          </p:cNvPr>
          <p:cNvSpPr>
            <a:spLocks noGrp="1"/>
          </p:cNvSpPr>
          <p:nvPr>
            <p:ph type="body" sz="quarter" idx="10" hasCustomPrompt="1"/>
          </p:nvPr>
        </p:nvSpPr>
        <p:spPr>
          <a:xfrm>
            <a:off x="1906383" y="6385716"/>
            <a:ext cx="5918663" cy="303212"/>
          </a:xfrm>
        </p:spPr>
        <p:txBody>
          <a:bodyPr anchor="ctr">
            <a:noAutofit/>
          </a:bodyPr>
          <a:lstStyle>
            <a:lvl1pPr marL="0" indent="0">
              <a:buNone/>
              <a:defRPr sz="1200">
                <a:solidFill>
                  <a:schemeClr val="bg2">
                    <a:lumMod val="75000"/>
                  </a:schemeClr>
                </a:solidFill>
                <a:latin typeface="Arial" panose="020B0604020202020204" pitchFamily="34" charset="0"/>
                <a:cs typeface="Arial" panose="020B0604020202020204" pitchFamily="34" charset="0"/>
              </a:defRPr>
            </a:lvl1pPr>
          </a:lstStyle>
          <a:p>
            <a:pPr lvl="0"/>
            <a:r>
              <a:rPr lang="en-US" dirty="0">
                <a:latin typeface="Arial" panose="020B0604020202020204" pitchFamily="34" charset="0"/>
                <a:cs typeface="Arial" panose="020B0604020202020204" pitchFamily="34" charset="0"/>
              </a:rPr>
              <a:t>CERT Basic Training Unit #: Unit Name</a:t>
            </a:r>
            <a:endParaRPr lang="en-US" dirty="0"/>
          </a:p>
        </p:txBody>
      </p:sp>
      <p:sp>
        <p:nvSpPr>
          <p:cNvPr id="17" name="Text Placeholder 14">
            <a:extLst>
              <a:ext uri="{FF2B5EF4-FFF2-40B4-BE49-F238E27FC236}">
                <a16:creationId xmlns:a16="http://schemas.microsoft.com/office/drawing/2014/main" id="{01D02937-E059-4923-A2A9-5058038E867B}"/>
              </a:ext>
            </a:extLst>
          </p:cNvPr>
          <p:cNvSpPr>
            <a:spLocks noGrp="1"/>
          </p:cNvSpPr>
          <p:nvPr>
            <p:ph type="body" sz="quarter" idx="11" hasCustomPrompt="1"/>
          </p:nvPr>
        </p:nvSpPr>
        <p:spPr>
          <a:xfrm>
            <a:off x="9376756" y="6385716"/>
            <a:ext cx="2405149" cy="303212"/>
          </a:xfrm>
        </p:spPr>
        <p:txBody>
          <a:bodyPr anchor="ctr">
            <a:noAutofit/>
          </a:bodyPr>
          <a:lstStyle>
            <a:lvl1pPr marL="0" indent="0" algn="r">
              <a:buNone/>
              <a:defRPr sz="1200">
                <a:solidFill>
                  <a:schemeClr val="bg2">
                    <a:lumMod val="75000"/>
                  </a:schemeClr>
                </a:solidFill>
                <a:latin typeface="Arial" panose="020B0604020202020204" pitchFamily="34" charset="0"/>
                <a:cs typeface="Arial" panose="020B0604020202020204" pitchFamily="34" charset="0"/>
              </a:defRPr>
            </a:lvl1pPr>
          </a:lstStyle>
          <a:p>
            <a:pPr lvl="0"/>
            <a:r>
              <a:rPr lang="en-US" dirty="0" err="1">
                <a:latin typeface="Arial" panose="020B0604020202020204" pitchFamily="34" charset="0"/>
                <a:cs typeface="Arial" panose="020B0604020202020204" pitchFamily="34" charset="0"/>
              </a:rPr>
              <a:t>Pg</a:t>
            </a:r>
            <a:r>
              <a:rPr lang="en-US" dirty="0">
                <a:latin typeface="Arial" panose="020B0604020202020204" pitchFamily="34" charset="0"/>
                <a:cs typeface="Arial" panose="020B0604020202020204" pitchFamily="34" charset="0"/>
              </a:rPr>
              <a:t> #-Unit #</a:t>
            </a:r>
            <a:endParaRPr lang="en-US" dirty="0"/>
          </a:p>
        </p:txBody>
      </p:sp>
      <p:sp>
        <p:nvSpPr>
          <p:cNvPr id="10" name="Content Placeholder 3">
            <a:extLst>
              <a:ext uri="{FF2B5EF4-FFF2-40B4-BE49-F238E27FC236}">
                <a16:creationId xmlns:a16="http://schemas.microsoft.com/office/drawing/2014/main" id="{30D271F4-3E44-4C14-8C4E-2D0D7A3B4513}"/>
              </a:ext>
            </a:extLst>
          </p:cNvPr>
          <p:cNvSpPr>
            <a:spLocks noGrp="1"/>
          </p:cNvSpPr>
          <p:nvPr>
            <p:ph sz="quarter" idx="12" hasCustomPrompt="1"/>
          </p:nvPr>
        </p:nvSpPr>
        <p:spPr>
          <a:xfrm>
            <a:off x="10385367" y="5881860"/>
            <a:ext cx="1363212" cy="355600"/>
          </a:xfrm>
          <a:ln>
            <a:solidFill>
              <a:srgbClr val="575757"/>
            </a:solidFill>
          </a:ln>
        </p:spPr>
        <p:txBody>
          <a:bodyPr anchor="ctr">
            <a:noAutofit/>
          </a:bodyPr>
          <a:lstStyle>
            <a:lvl1pPr marL="0" indent="0" algn="ctr">
              <a:buNone/>
              <a:defRPr sz="1400">
                <a:latin typeface="Arial" panose="020B0604020202020204" pitchFamily="34" charset="0"/>
                <a:cs typeface="Arial" panose="020B0604020202020204" pitchFamily="34" charset="0"/>
              </a:defRPr>
            </a:lvl1pPr>
          </a:lstStyle>
          <a:p>
            <a:pPr lvl="0"/>
            <a:r>
              <a:rPr lang="en-US" dirty="0"/>
              <a:t>PM-123</a:t>
            </a:r>
          </a:p>
        </p:txBody>
      </p:sp>
    </p:spTree>
    <p:extLst>
      <p:ext uri="{BB962C8B-B14F-4D97-AF65-F5344CB8AC3E}">
        <p14:creationId xmlns:p14="http://schemas.microsoft.com/office/powerpoint/2010/main" val="3512778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Numbered List w/PM">
  <p:cSld name="Numbered List w/PM">
    <p:spTree>
      <p:nvGrpSpPr>
        <p:cNvPr id="1" name="Shape 18"/>
        <p:cNvGrpSpPr/>
        <p:nvPr/>
      </p:nvGrpSpPr>
      <p:grpSpPr>
        <a:xfrm>
          <a:off x="0" y="0"/>
          <a:ext cx="0" cy="0"/>
          <a:chOff x="0" y="0"/>
          <a:chExt cx="0" cy="0"/>
        </a:xfrm>
      </p:grpSpPr>
      <p:sp>
        <p:nvSpPr>
          <p:cNvPr id="19" name="Google Shape;19;p36"/>
          <p:cNvSpPr/>
          <p:nvPr/>
        </p:nvSpPr>
        <p:spPr>
          <a:xfrm>
            <a:off x="0" y="5"/>
            <a:ext cx="12192000" cy="1521225"/>
          </a:xfrm>
          <a:prstGeom prst="rect">
            <a:avLst/>
          </a:prstGeom>
          <a:solidFill>
            <a:srgbClr val="448431"/>
          </a:solidFill>
          <a:ln w="12700" cap="flat" cmpd="sng">
            <a:solidFill>
              <a:srgbClr val="57AC4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20" name="Google Shape;20;p36"/>
          <p:cNvPicPr preferRelativeResize="0"/>
          <p:nvPr/>
        </p:nvPicPr>
        <p:blipFill rotWithShape="1">
          <a:blip r:embed="rId2">
            <a:alphaModFix/>
          </a:blip>
          <a:srcRect/>
          <a:stretch/>
        </p:blipFill>
        <p:spPr>
          <a:xfrm>
            <a:off x="8168639" y="887763"/>
            <a:ext cx="4023359" cy="643403"/>
          </a:xfrm>
          <a:prstGeom prst="rect">
            <a:avLst/>
          </a:prstGeom>
          <a:noFill/>
          <a:ln>
            <a:noFill/>
          </a:ln>
        </p:spPr>
      </p:pic>
      <p:sp>
        <p:nvSpPr>
          <p:cNvPr id="21" name="Google Shape;21;p36"/>
          <p:cNvSpPr txBox="1">
            <a:spLocks noGrp="1"/>
          </p:cNvSpPr>
          <p:nvPr>
            <p:ph type="body" idx="1"/>
          </p:nvPr>
        </p:nvSpPr>
        <p:spPr>
          <a:xfrm>
            <a:off x="420189" y="1521230"/>
            <a:ext cx="11372800" cy="4781145"/>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600"/>
              </a:spcBef>
              <a:spcAft>
                <a:spcPts val="0"/>
              </a:spcAft>
              <a:buClr>
                <a:schemeClr val="dk1"/>
              </a:buClr>
              <a:buSzPts val="2800"/>
              <a:buFont typeface="Calibri"/>
              <a:buAutoNum type="arabicPeriod"/>
              <a:defRPr sz="2800">
                <a:latin typeface="Arial"/>
                <a:ea typeface="Arial"/>
                <a:cs typeface="Arial"/>
                <a:sym typeface="Arial"/>
              </a:defRPr>
            </a:lvl1pPr>
            <a:lvl2pPr marL="914400" lvl="1" indent="-381000" algn="l">
              <a:lnSpc>
                <a:spcPct val="100000"/>
              </a:lnSpc>
              <a:spcBef>
                <a:spcPts val="600"/>
              </a:spcBef>
              <a:spcAft>
                <a:spcPts val="0"/>
              </a:spcAft>
              <a:buClr>
                <a:schemeClr val="dk1"/>
              </a:buClr>
              <a:buSzPts val="2400"/>
              <a:buFont typeface="Arial"/>
              <a:buChar char="‒"/>
              <a:defRPr sz="2400">
                <a:latin typeface="Arial"/>
                <a:ea typeface="Arial"/>
                <a:cs typeface="Arial"/>
                <a:sym typeface="Arial"/>
              </a:defRPr>
            </a:lvl2pPr>
            <a:lvl3pPr marL="1371600" lvl="2" indent="-355600" algn="l">
              <a:lnSpc>
                <a:spcPct val="100000"/>
              </a:lnSpc>
              <a:spcBef>
                <a:spcPts val="600"/>
              </a:spcBef>
              <a:spcAft>
                <a:spcPts val="0"/>
              </a:spcAft>
              <a:buClr>
                <a:schemeClr val="dk1"/>
              </a:buClr>
              <a:buSzPts val="2000"/>
              <a:buFont typeface="Noto Sans Symbols"/>
              <a:buChar char="▪"/>
              <a:defRPr sz="2000">
                <a:latin typeface="Arial"/>
                <a:ea typeface="Arial"/>
                <a:cs typeface="Arial"/>
                <a:sym typeface="Arial"/>
              </a:defRPr>
            </a:lvl3pPr>
            <a:lvl4pPr marL="1828800" lvl="3" indent="-342900" algn="l">
              <a:lnSpc>
                <a:spcPct val="100000"/>
              </a:lnSpc>
              <a:spcBef>
                <a:spcPts val="600"/>
              </a:spcBef>
              <a:spcAft>
                <a:spcPts val="0"/>
              </a:spcAft>
              <a:buClr>
                <a:schemeClr val="dk1"/>
              </a:buClr>
              <a:buSzPts val="1800"/>
              <a:buChar char="•"/>
              <a:defRPr sz="1800">
                <a:latin typeface="Arial"/>
                <a:ea typeface="Arial"/>
                <a:cs typeface="Arial"/>
                <a:sym typeface="Arial"/>
              </a:defRPr>
            </a:lvl4pPr>
            <a:lvl5pPr marL="2286000" lvl="4" indent="-342900" algn="l">
              <a:lnSpc>
                <a:spcPct val="100000"/>
              </a:lnSpc>
              <a:spcBef>
                <a:spcPts val="600"/>
              </a:spcBef>
              <a:spcAft>
                <a:spcPts val="0"/>
              </a:spcAft>
              <a:buClr>
                <a:schemeClr val="dk1"/>
              </a:buClr>
              <a:buSzPts val="1800"/>
              <a:buChar char="•"/>
              <a:defRPr sz="1800">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 name="Google Shape;22;p36"/>
          <p:cNvSpPr/>
          <p:nvPr/>
        </p:nvSpPr>
        <p:spPr>
          <a:xfrm>
            <a:off x="1906385" y="6256658"/>
            <a:ext cx="10285615" cy="45719"/>
          </a:xfrm>
          <a:custGeom>
            <a:avLst/>
            <a:gdLst/>
            <a:ahLst/>
            <a:cxnLst/>
            <a:rect l="l" t="t" r="r" b="b"/>
            <a:pathLst>
              <a:path w="7725409" h="120000" extrusionOk="0">
                <a:moveTo>
                  <a:pt x="0" y="0"/>
                </a:moveTo>
                <a:lnTo>
                  <a:pt x="7725156" y="0"/>
                </a:lnTo>
              </a:path>
            </a:pathLst>
          </a:custGeom>
          <a:noFill/>
          <a:ln w="25900" cap="flat" cmpd="sng">
            <a:solidFill>
              <a:srgbClr val="57AC4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23" name="Google Shape;23;p36"/>
          <p:cNvPicPr preferRelativeResize="0"/>
          <p:nvPr/>
        </p:nvPicPr>
        <p:blipFill rotWithShape="1">
          <a:blip r:embed="rId3">
            <a:alphaModFix/>
          </a:blip>
          <a:srcRect/>
          <a:stretch/>
        </p:blipFill>
        <p:spPr>
          <a:xfrm>
            <a:off x="116749" y="5936615"/>
            <a:ext cx="1710748" cy="731520"/>
          </a:xfrm>
          <a:prstGeom prst="rect">
            <a:avLst/>
          </a:prstGeom>
          <a:noFill/>
          <a:ln>
            <a:noFill/>
          </a:ln>
        </p:spPr>
      </p:pic>
      <p:sp>
        <p:nvSpPr>
          <p:cNvPr id="24" name="Google Shape;24;p36"/>
          <p:cNvSpPr txBox="1">
            <a:spLocks noGrp="1"/>
          </p:cNvSpPr>
          <p:nvPr>
            <p:ph type="title"/>
          </p:nvPr>
        </p:nvSpPr>
        <p:spPr>
          <a:xfrm>
            <a:off x="420190" y="320678"/>
            <a:ext cx="7742468" cy="10176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000"/>
              <a:buFont typeface="Arial"/>
              <a:buNone/>
              <a:defRPr sz="4000" b="1" i="1">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36"/>
          <p:cNvSpPr txBox="1">
            <a:spLocks noGrp="1"/>
          </p:cNvSpPr>
          <p:nvPr>
            <p:ph type="body" idx="2"/>
          </p:nvPr>
        </p:nvSpPr>
        <p:spPr>
          <a:xfrm>
            <a:off x="1906383" y="6385716"/>
            <a:ext cx="5918663" cy="303212"/>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rgbClr val="AEABAB"/>
              </a:buClr>
              <a:buSzPts val="1200"/>
              <a:buNone/>
              <a:defRPr sz="1200">
                <a:solidFill>
                  <a:srgbClr val="AEABAB"/>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 name="Google Shape;26;p36"/>
          <p:cNvSpPr txBox="1">
            <a:spLocks noGrp="1"/>
          </p:cNvSpPr>
          <p:nvPr>
            <p:ph type="body" idx="3"/>
          </p:nvPr>
        </p:nvSpPr>
        <p:spPr>
          <a:xfrm>
            <a:off x="9376756" y="6385716"/>
            <a:ext cx="2405149" cy="303212"/>
          </a:xfrm>
          <a:prstGeom prst="rect">
            <a:avLst/>
          </a:prstGeom>
          <a:noFill/>
          <a:ln>
            <a:noFill/>
          </a:ln>
        </p:spPr>
        <p:txBody>
          <a:bodyPr spcFirstLastPara="1" wrap="square" lIns="91425" tIns="45700" rIns="91425" bIns="45700" anchor="ctr" anchorCtr="0">
            <a:noAutofit/>
          </a:bodyPr>
          <a:lstStyle>
            <a:lvl1pPr marL="457200" lvl="0" indent="-228600" algn="r">
              <a:lnSpc>
                <a:spcPct val="90000"/>
              </a:lnSpc>
              <a:spcBef>
                <a:spcPts val="1000"/>
              </a:spcBef>
              <a:spcAft>
                <a:spcPts val="0"/>
              </a:spcAft>
              <a:buClr>
                <a:srgbClr val="AEABAB"/>
              </a:buClr>
              <a:buSzPts val="1200"/>
              <a:buNone/>
              <a:defRPr sz="1200">
                <a:solidFill>
                  <a:srgbClr val="AEABAB"/>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 name="Google Shape;27;p36"/>
          <p:cNvSpPr txBox="1">
            <a:spLocks noGrp="1"/>
          </p:cNvSpPr>
          <p:nvPr>
            <p:ph type="body" idx="4"/>
          </p:nvPr>
        </p:nvSpPr>
        <p:spPr>
          <a:xfrm>
            <a:off x="10385367" y="5881860"/>
            <a:ext cx="1363212" cy="355600"/>
          </a:xfrm>
          <a:prstGeom prst="rect">
            <a:avLst/>
          </a:prstGeom>
          <a:noFill/>
          <a:ln w="9525" cap="flat" cmpd="sng">
            <a:solidFill>
              <a:srgbClr val="575757"/>
            </a:solidFill>
            <a:prstDash val="solid"/>
            <a:round/>
            <a:headEnd type="none" w="sm" len="sm"/>
            <a:tailEnd type="none" w="sm" len="sm"/>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Clr>
                <a:schemeClr val="dk1"/>
              </a:buClr>
              <a:buSzPts val="1400"/>
              <a:buNone/>
              <a:defRPr sz="1400">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ulleted List w/PM">
  <p:cSld name="Bulleted List w/PM">
    <p:spTree>
      <p:nvGrpSpPr>
        <p:cNvPr id="1" name="Shape 28"/>
        <p:cNvGrpSpPr/>
        <p:nvPr/>
      </p:nvGrpSpPr>
      <p:grpSpPr>
        <a:xfrm>
          <a:off x="0" y="0"/>
          <a:ext cx="0" cy="0"/>
          <a:chOff x="0" y="0"/>
          <a:chExt cx="0" cy="0"/>
        </a:xfrm>
      </p:grpSpPr>
      <p:sp>
        <p:nvSpPr>
          <p:cNvPr id="29" name="Google Shape;29;p37"/>
          <p:cNvSpPr/>
          <p:nvPr/>
        </p:nvSpPr>
        <p:spPr>
          <a:xfrm>
            <a:off x="0" y="5"/>
            <a:ext cx="12192000" cy="1521225"/>
          </a:xfrm>
          <a:prstGeom prst="rect">
            <a:avLst/>
          </a:prstGeom>
          <a:solidFill>
            <a:srgbClr val="448431"/>
          </a:solidFill>
          <a:ln w="12700" cap="flat" cmpd="sng">
            <a:solidFill>
              <a:srgbClr val="57AC4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0" name="Google Shape;30;p37"/>
          <p:cNvPicPr preferRelativeResize="0"/>
          <p:nvPr/>
        </p:nvPicPr>
        <p:blipFill rotWithShape="1">
          <a:blip r:embed="rId2">
            <a:alphaModFix/>
          </a:blip>
          <a:srcRect/>
          <a:stretch/>
        </p:blipFill>
        <p:spPr>
          <a:xfrm>
            <a:off x="8168639" y="887763"/>
            <a:ext cx="4023359" cy="643403"/>
          </a:xfrm>
          <a:prstGeom prst="rect">
            <a:avLst/>
          </a:prstGeom>
          <a:noFill/>
          <a:ln>
            <a:noFill/>
          </a:ln>
        </p:spPr>
      </p:pic>
      <p:sp>
        <p:nvSpPr>
          <p:cNvPr id="31" name="Google Shape;31;p37"/>
          <p:cNvSpPr txBox="1">
            <a:spLocks noGrp="1"/>
          </p:cNvSpPr>
          <p:nvPr>
            <p:ph type="body" idx="1"/>
          </p:nvPr>
        </p:nvSpPr>
        <p:spPr>
          <a:xfrm>
            <a:off x="420189" y="1521230"/>
            <a:ext cx="11350632" cy="4781145"/>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600"/>
              </a:spcBef>
              <a:spcAft>
                <a:spcPts val="0"/>
              </a:spcAft>
              <a:buClr>
                <a:schemeClr val="dk1"/>
              </a:buClr>
              <a:buSzPts val="2800"/>
              <a:buChar char="•"/>
              <a:defRPr sz="2800">
                <a:latin typeface="Arial"/>
                <a:ea typeface="Arial"/>
                <a:cs typeface="Arial"/>
                <a:sym typeface="Arial"/>
              </a:defRPr>
            </a:lvl1pPr>
            <a:lvl2pPr marL="914400" lvl="1" indent="-381000" algn="l">
              <a:lnSpc>
                <a:spcPct val="100000"/>
              </a:lnSpc>
              <a:spcBef>
                <a:spcPts val="600"/>
              </a:spcBef>
              <a:spcAft>
                <a:spcPts val="0"/>
              </a:spcAft>
              <a:buClr>
                <a:schemeClr val="dk1"/>
              </a:buClr>
              <a:buSzPts val="2400"/>
              <a:buFont typeface="Arial"/>
              <a:buChar char="‒"/>
              <a:defRPr sz="2400">
                <a:latin typeface="Arial"/>
                <a:ea typeface="Arial"/>
                <a:cs typeface="Arial"/>
                <a:sym typeface="Arial"/>
              </a:defRPr>
            </a:lvl2pPr>
            <a:lvl3pPr marL="1371600" lvl="2" indent="-355600" algn="l">
              <a:lnSpc>
                <a:spcPct val="100000"/>
              </a:lnSpc>
              <a:spcBef>
                <a:spcPts val="600"/>
              </a:spcBef>
              <a:spcAft>
                <a:spcPts val="0"/>
              </a:spcAft>
              <a:buClr>
                <a:schemeClr val="dk1"/>
              </a:buClr>
              <a:buSzPts val="2000"/>
              <a:buFont typeface="Noto Sans Symbols"/>
              <a:buChar char="▪"/>
              <a:defRPr sz="2000">
                <a:latin typeface="Arial"/>
                <a:ea typeface="Arial"/>
                <a:cs typeface="Arial"/>
                <a:sym typeface="Arial"/>
              </a:defRPr>
            </a:lvl3pPr>
            <a:lvl4pPr marL="1828800" lvl="3" indent="-342900" algn="l">
              <a:lnSpc>
                <a:spcPct val="100000"/>
              </a:lnSpc>
              <a:spcBef>
                <a:spcPts val="600"/>
              </a:spcBef>
              <a:spcAft>
                <a:spcPts val="0"/>
              </a:spcAft>
              <a:buClr>
                <a:schemeClr val="dk1"/>
              </a:buClr>
              <a:buSzPts val="1800"/>
              <a:buChar char="•"/>
              <a:defRPr sz="1800">
                <a:latin typeface="Arial"/>
                <a:ea typeface="Arial"/>
                <a:cs typeface="Arial"/>
                <a:sym typeface="Arial"/>
              </a:defRPr>
            </a:lvl4pPr>
            <a:lvl5pPr marL="2286000" lvl="4" indent="-342900" algn="l">
              <a:lnSpc>
                <a:spcPct val="100000"/>
              </a:lnSpc>
              <a:spcBef>
                <a:spcPts val="600"/>
              </a:spcBef>
              <a:spcAft>
                <a:spcPts val="0"/>
              </a:spcAft>
              <a:buClr>
                <a:schemeClr val="dk1"/>
              </a:buClr>
              <a:buSzPts val="1800"/>
              <a:buChar char="•"/>
              <a:defRPr sz="1800">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37"/>
          <p:cNvSpPr/>
          <p:nvPr/>
        </p:nvSpPr>
        <p:spPr>
          <a:xfrm>
            <a:off x="1906385" y="6256658"/>
            <a:ext cx="10285615" cy="45719"/>
          </a:xfrm>
          <a:custGeom>
            <a:avLst/>
            <a:gdLst/>
            <a:ahLst/>
            <a:cxnLst/>
            <a:rect l="l" t="t" r="r" b="b"/>
            <a:pathLst>
              <a:path w="7725409" h="120000" extrusionOk="0">
                <a:moveTo>
                  <a:pt x="0" y="0"/>
                </a:moveTo>
                <a:lnTo>
                  <a:pt x="7725156" y="0"/>
                </a:lnTo>
              </a:path>
            </a:pathLst>
          </a:custGeom>
          <a:noFill/>
          <a:ln w="25900" cap="flat" cmpd="sng">
            <a:solidFill>
              <a:srgbClr val="57AC4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33" name="Google Shape;33;p37"/>
          <p:cNvPicPr preferRelativeResize="0"/>
          <p:nvPr/>
        </p:nvPicPr>
        <p:blipFill rotWithShape="1">
          <a:blip r:embed="rId3">
            <a:alphaModFix/>
          </a:blip>
          <a:srcRect/>
          <a:stretch/>
        </p:blipFill>
        <p:spPr>
          <a:xfrm>
            <a:off x="116749" y="5936615"/>
            <a:ext cx="1710748" cy="731520"/>
          </a:xfrm>
          <a:prstGeom prst="rect">
            <a:avLst/>
          </a:prstGeom>
          <a:noFill/>
          <a:ln>
            <a:noFill/>
          </a:ln>
        </p:spPr>
      </p:pic>
      <p:sp>
        <p:nvSpPr>
          <p:cNvPr id="34" name="Google Shape;34;p37"/>
          <p:cNvSpPr txBox="1">
            <a:spLocks noGrp="1"/>
          </p:cNvSpPr>
          <p:nvPr>
            <p:ph type="title"/>
          </p:nvPr>
        </p:nvSpPr>
        <p:spPr>
          <a:xfrm>
            <a:off x="420190" y="320678"/>
            <a:ext cx="7742468" cy="10176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000"/>
              <a:buFont typeface="Arial"/>
              <a:buNone/>
              <a:defRPr sz="4000" b="1" i="1">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37"/>
          <p:cNvSpPr txBox="1">
            <a:spLocks noGrp="1"/>
          </p:cNvSpPr>
          <p:nvPr>
            <p:ph type="body" idx="2"/>
          </p:nvPr>
        </p:nvSpPr>
        <p:spPr>
          <a:xfrm>
            <a:off x="1906383" y="6385716"/>
            <a:ext cx="5918663" cy="303212"/>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rgbClr val="AEABAB"/>
              </a:buClr>
              <a:buSzPts val="1200"/>
              <a:buNone/>
              <a:defRPr sz="1200">
                <a:solidFill>
                  <a:srgbClr val="AEABAB"/>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37"/>
          <p:cNvSpPr txBox="1">
            <a:spLocks noGrp="1"/>
          </p:cNvSpPr>
          <p:nvPr>
            <p:ph type="body" idx="3"/>
          </p:nvPr>
        </p:nvSpPr>
        <p:spPr>
          <a:xfrm>
            <a:off x="9376756" y="6385716"/>
            <a:ext cx="2405149" cy="303212"/>
          </a:xfrm>
          <a:prstGeom prst="rect">
            <a:avLst/>
          </a:prstGeom>
          <a:noFill/>
          <a:ln>
            <a:noFill/>
          </a:ln>
        </p:spPr>
        <p:txBody>
          <a:bodyPr spcFirstLastPara="1" wrap="square" lIns="91425" tIns="45700" rIns="91425" bIns="45700" anchor="ctr" anchorCtr="0">
            <a:noAutofit/>
          </a:bodyPr>
          <a:lstStyle>
            <a:lvl1pPr marL="457200" lvl="0" indent="-228600" algn="r">
              <a:lnSpc>
                <a:spcPct val="90000"/>
              </a:lnSpc>
              <a:spcBef>
                <a:spcPts val="1000"/>
              </a:spcBef>
              <a:spcAft>
                <a:spcPts val="0"/>
              </a:spcAft>
              <a:buClr>
                <a:srgbClr val="AEABAB"/>
              </a:buClr>
              <a:buSzPts val="1200"/>
              <a:buNone/>
              <a:defRPr sz="1200">
                <a:solidFill>
                  <a:srgbClr val="AEABAB"/>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37"/>
          <p:cNvSpPr txBox="1">
            <a:spLocks noGrp="1"/>
          </p:cNvSpPr>
          <p:nvPr>
            <p:ph type="body" idx="4"/>
          </p:nvPr>
        </p:nvSpPr>
        <p:spPr>
          <a:xfrm>
            <a:off x="10385367" y="5881860"/>
            <a:ext cx="1363212" cy="355600"/>
          </a:xfrm>
          <a:prstGeom prst="rect">
            <a:avLst/>
          </a:prstGeom>
          <a:noFill/>
          <a:ln w="9525" cap="flat" cmpd="sng">
            <a:solidFill>
              <a:srgbClr val="575757"/>
            </a:solidFill>
            <a:prstDash val="solid"/>
            <a:round/>
            <a:headEnd type="none" w="sm" len="sm"/>
            <a:tailEnd type="none" w="sm" len="sm"/>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Clr>
                <a:schemeClr val="dk1"/>
              </a:buClr>
              <a:buSzPts val="1400"/>
              <a:buNone/>
              <a:defRPr sz="1400">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Non-Bulleted Intro Text w/PM">
  <p:cSld name="Non-Bulleted Intro Text w/PM">
    <p:spTree>
      <p:nvGrpSpPr>
        <p:cNvPr id="1" name="Shape 38"/>
        <p:cNvGrpSpPr/>
        <p:nvPr/>
      </p:nvGrpSpPr>
      <p:grpSpPr>
        <a:xfrm>
          <a:off x="0" y="0"/>
          <a:ext cx="0" cy="0"/>
          <a:chOff x="0" y="0"/>
          <a:chExt cx="0" cy="0"/>
        </a:xfrm>
      </p:grpSpPr>
      <p:sp>
        <p:nvSpPr>
          <p:cNvPr id="39" name="Google Shape;39;p38"/>
          <p:cNvSpPr/>
          <p:nvPr/>
        </p:nvSpPr>
        <p:spPr>
          <a:xfrm>
            <a:off x="0" y="5"/>
            <a:ext cx="12192000" cy="1521225"/>
          </a:xfrm>
          <a:prstGeom prst="rect">
            <a:avLst/>
          </a:prstGeom>
          <a:solidFill>
            <a:srgbClr val="448431"/>
          </a:solidFill>
          <a:ln w="12700" cap="flat" cmpd="sng">
            <a:solidFill>
              <a:srgbClr val="57AC4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40" name="Google Shape;40;p38"/>
          <p:cNvPicPr preferRelativeResize="0"/>
          <p:nvPr/>
        </p:nvPicPr>
        <p:blipFill rotWithShape="1">
          <a:blip r:embed="rId2">
            <a:alphaModFix/>
          </a:blip>
          <a:srcRect/>
          <a:stretch/>
        </p:blipFill>
        <p:spPr>
          <a:xfrm>
            <a:off x="8168639" y="887763"/>
            <a:ext cx="4023359" cy="643403"/>
          </a:xfrm>
          <a:prstGeom prst="rect">
            <a:avLst/>
          </a:prstGeom>
          <a:noFill/>
          <a:ln>
            <a:noFill/>
          </a:ln>
        </p:spPr>
      </p:pic>
      <p:sp>
        <p:nvSpPr>
          <p:cNvPr id="41" name="Google Shape;41;p38"/>
          <p:cNvSpPr txBox="1">
            <a:spLocks noGrp="1"/>
          </p:cNvSpPr>
          <p:nvPr>
            <p:ph type="body" idx="1"/>
          </p:nvPr>
        </p:nvSpPr>
        <p:spPr>
          <a:xfrm>
            <a:off x="420189" y="1521230"/>
            <a:ext cx="11372800" cy="4781145"/>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600"/>
              </a:spcBef>
              <a:spcAft>
                <a:spcPts val="0"/>
              </a:spcAft>
              <a:buClr>
                <a:schemeClr val="dk1"/>
              </a:buClr>
              <a:buSzPts val="2800"/>
              <a:buNone/>
              <a:defRPr sz="2800">
                <a:latin typeface="Arial"/>
                <a:ea typeface="Arial"/>
                <a:cs typeface="Arial"/>
                <a:sym typeface="Arial"/>
              </a:defRPr>
            </a:lvl1pPr>
            <a:lvl2pPr marL="914400" lvl="1" indent="-381000" algn="l">
              <a:lnSpc>
                <a:spcPct val="100000"/>
              </a:lnSpc>
              <a:spcBef>
                <a:spcPts val="600"/>
              </a:spcBef>
              <a:spcAft>
                <a:spcPts val="0"/>
              </a:spcAft>
              <a:buClr>
                <a:schemeClr val="dk1"/>
              </a:buClr>
              <a:buSzPts val="2400"/>
              <a:buFont typeface="Arial"/>
              <a:buChar char="•"/>
              <a:defRPr sz="2400">
                <a:latin typeface="Arial"/>
                <a:ea typeface="Arial"/>
                <a:cs typeface="Arial"/>
                <a:sym typeface="Arial"/>
              </a:defRPr>
            </a:lvl2pPr>
            <a:lvl3pPr marL="1371600" lvl="2" indent="-355600" algn="l">
              <a:lnSpc>
                <a:spcPct val="100000"/>
              </a:lnSpc>
              <a:spcBef>
                <a:spcPts val="600"/>
              </a:spcBef>
              <a:spcAft>
                <a:spcPts val="0"/>
              </a:spcAft>
              <a:buClr>
                <a:schemeClr val="dk1"/>
              </a:buClr>
              <a:buSzPts val="2000"/>
              <a:buFont typeface="Arial"/>
              <a:buChar char="‒"/>
              <a:defRPr sz="2000">
                <a:latin typeface="Arial"/>
                <a:ea typeface="Arial"/>
                <a:cs typeface="Arial"/>
                <a:sym typeface="Arial"/>
              </a:defRPr>
            </a:lvl3pPr>
            <a:lvl4pPr marL="1828800" lvl="3" indent="-342900" algn="l">
              <a:lnSpc>
                <a:spcPct val="100000"/>
              </a:lnSpc>
              <a:spcBef>
                <a:spcPts val="600"/>
              </a:spcBef>
              <a:spcAft>
                <a:spcPts val="0"/>
              </a:spcAft>
              <a:buClr>
                <a:schemeClr val="dk1"/>
              </a:buClr>
              <a:buSzPts val="1800"/>
              <a:buFont typeface="Noto Sans Symbols"/>
              <a:buChar char="▪"/>
              <a:defRPr sz="1800">
                <a:latin typeface="Arial"/>
                <a:ea typeface="Arial"/>
                <a:cs typeface="Arial"/>
                <a:sym typeface="Arial"/>
              </a:defRPr>
            </a:lvl4pPr>
            <a:lvl5pPr marL="2286000" lvl="4" indent="-342900" algn="l">
              <a:lnSpc>
                <a:spcPct val="100000"/>
              </a:lnSpc>
              <a:spcBef>
                <a:spcPts val="600"/>
              </a:spcBef>
              <a:spcAft>
                <a:spcPts val="0"/>
              </a:spcAft>
              <a:buClr>
                <a:schemeClr val="dk1"/>
              </a:buClr>
              <a:buSzPts val="1800"/>
              <a:buChar char="•"/>
              <a:defRPr sz="1800">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38"/>
          <p:cNvSpPr/>
          <p:nvPr/>
        </p:nvSpPr>
        <p:spPr>
          <a:xfrm>
            <a:off x="1906385" y="6256658"/>
            <a:ext cx="10285615" cy="45719"/>
          </a:xfrm>
          <a:custGeom>
            <a:avLst/>
            <a:gdLst/>
            <a:ahLst/>
            <a:cxnLst/>
            <a:rect l="l" t="t" r="r" b="b"/>
            <a:pathLst>
              <a:path w="7725409" h="120000" extrusionOk="0">
                <a:moveTo>
                  <a:pt x="0" y="0"/>
                </a:moveTo>
                <a:lnTo>
                  <a:pt x="7725156" y="0"/>
                </a:lnTo>
              </a:path>
            </a:pathLst>
          </a:custGeom>
          <a:noFill/>
          <a:ln w="25900" cap="flat" cmpd="sng">
            <a:solidFill>
              <a:srgbClr val="57AC4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43" name="Google Shape;43;p38"/>
          <p:cNvPicPr preferRelativeResize="0"/>
          <p:nvPr/>
        </p:nvPicPr>
        <p:blipFill rotWithShape="1">
          <a:blip r:embed="rId3">
            <a:alphaModFix/>
          </a:blip>
          <a:srcRect/>
          <a:stretch/>
        </p:blipFill>
        <p:spPr>
          <a:xfrm>
            <a:off x="116749" y="5936615"/>
            <a:ext cx="1710748" cy="731520"/>
          </a:xfrm>
          <a:prstGeom prst="rect">
            <a:avLst/>
          </a:prstGeom>
          <a:noFill/>
          <a:ln>
            <a:noFill/>
          </a:ln>
        </p:spPr>
      </p:pic>
      <p:sp>
        <p:nvSpPr>
          <p:cNvPr id="44" name="Google Shape;44;p38"/>
          <p:cNvSpPr txBox="1">
            <a:spLocks noGrp="1"/>
          </p:cNvSpPr>
          <p:nvPr>
            <p:ph type="title"/>
          </p:nvPr>
        </p:nvSpPr>
        <p:spPr>
          <a:xfrm>
            <a:off x="420190" y="320678"/>
            <a:ext cx="7742468" cy="10176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000"/>
              <a:buFont typeface="Arial"/>
              <a:buNone/>
              <a:defRPr sz="4000" b="1" i="1">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5" name="Google Shape;45;p38"/>
          <p:cNvSpPr txBox="1">
            <a:spLocks noGrp="1"/>
          </p:cNvSpPr>
          <p:nvPr>
            <p:ph type="body" idx="2"/>
          </p:nvPr>
        </p:nvSpPr>
        <p:spPr>
          <a:xfrm>
            <a:off x="1906383" y="6385716"/>
            <a:ext cx="5918663" cy="303212"/>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rgbClr val="AEABAB"/>
              </a:buClr>
              <a:buSzPts val="1200"/>
              <a:buNone/>
              <a:defRPr sz="1200">
                <a:solidFill>
                  <a:srgbClr val="AEABAB"/>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38"/>
          <p:cNvSpPr txBox="1">
            <a:spLocks noGrp="1"/>
          </p:cNvSpPr>
          <p:nvPr>
            <p:ph type="body" idx="3"/>
          </p:nvPr>
        </p:nvSpPr>
        <p:spPr>
          <a:xfrm>
            <a:off x="9376756" y="6385716"/>
            <a:ext cx="2405149" cy="303212"/>
          </a:xfrm>
          <a:prstGeom prst="rect">
            <a:avLst/>
          </a:prstGeom>
          <a:noFill/>
          <a:ln>
            <a:noFill/>
          </a:ln>
        </p:spPr>
        <p:txBody>
          <a:bodyPr spcFirstLastPara="1" wrap="square" lIns="91425" tIns="45700" rIns="91425" bIns="45700" anchor="ctr" anchorCtr="0">
            <a:noAutofit/>
          </a:bodyPr>
          <a:lstStyle>
            <a:lvl1pPr marL="457200" lvl="0" indent="-228600" algn="r">
              <a:lnSpc>
                <a:spcPct val="90000"/>
              </a:lnSpc>
              <a:spcBef>
                <a:spcPts val="1000"/>
              </a:spcBef>
              <a:spcAft>
                <a:spcPts val="0"/>
              </a:spcAft>
              <a:buClr>
                <a:srgbClr val="AEABAB"/>
              </a:buClr>
              <a:buSzPts val="1200"/>
              <a:buNone/>
              <a:defRPr sz="1200">
                <a:solidFill>
                  <a:srgbClr val="AEABAB"/>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 name="Google Shape;47;p38"/>
          <p:cNvSpPr txBox="1">
            <a:spLocks noGrp="1"/>
          </p:cNvSpPr>
          <p:nvPr>
            <p:ph type="body" idx="4"/>
          </p:nvPr>
        </p:nvSpPr>
        <p:spPr>
          <a:xfrm>
            <a:off x="10385367" y="5881860"/>
            <a:ext cx="1363212" cy="355600"/>
          </a:xfrm>
          <a:prstGeom prst="rect">
            <a:avLst/>
          </a:prstGeom>
          <a:noFill/>
          <a:ln w="9525" cap="flat" cmpd="sng">
            <a:solidFill>
              <a:srgbClr val="575757"/>
            </a:solidFill>
            <a:prstDash val="solid"/>
            <a:round/>
            <a:headEnd type="none" w="sm" len="sm"/>
            <a:tailEnd type="none" w="sm" len="sm"/>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Clr>
                <a:schemeClr val="dk1"/>
              </a:buClr>
              <a:buSzPts val="1400"/>
              <a:buNone/>
              <a:defRPr sz="1400">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ulleted List">
  <p:cSld name="Bulleted List">
    <p:spTree>
      <p:nvGrpSpPr>
        <p:cNvPr id="1" name="Shape 48"/>
        <p:cNvGrpSpPr/>
        <p:nvPr/>
      </p:nvGrpSpPr>
      <p:grpSpPr>
        <a:xfrm>
          <a:off x="0" y="0"/>
          <a:ext cx="0" cy="0"/>
          <a:chOff x="0" y="0"/>
          <a:chExt cx="0" cy="0"/>
        </a:xfrm>
      </p:grpSpPr>
      <p:sp>
        <p:nvSpPr>
          <p:cNvPr id="49" name="Google Shape;49;p39"/>
          <p:cNvSpPr/>
          <p:nvPr/>
        </p:nvSpPr>
        <p:spPr>
          <a:xfrm>
            <a:off x="0" y="5"/>
            <a:ext cx="12192000" cy="1521225"/>
          </a:xfrm>
          <a:prstGeom prst="rect">
            <a:avLst/>
          </a:prstGeom>
          <a:solidFill>
            <a:srgbClr val="448431"/>
          </a:solidFill>
          <a:ln w="12700" cap="flat" cmpd="sng">
            <a:solidFill>
              <a:srgbClr val="57AC4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50" name="Google Shape;50;p39"/>
          <p:cNvPicPr preferRelativeResize="0"/>
          <p:nvPr/>
        </p:nvPicPr>
        <p:blipFill rotWithShape="1">
          <a:blip r:embed="rId2">
            <a:alphaModFix/>
          </a:blip>
          <a:srcRect/>
          <a:stretch/>
        </p:blipFill>
        <p:spPr>
          <a:xfrm>
            <a:off x="8168639" y="887763"/>
            <a:ext cx="4023359" cy="643403"/>
          </a:xfrm>
          <a:prstGeom prst="rect">
            <a:avLst/>
          </a:prstGeom>
          <a:noFill/>
          <a:ln>
            <a:noFill/>
          </a:ln>
        </p:spPr>
      </p:pic>
      <p:sp>
        <p:nvSpPr>
          <p:cNvPr id="51" name="Google Shape;51;p39"/>
          <p:cNvSpPr txBox="1">
            <a:spLocks noGrp="1"/>
          </p:cNvSpPr>
          <p:nvPr>
            <p:ph type="body" idx="1"/>
          </p:nvPr>
        </p:nvSpPr>
        <p:spPr>
          <a:xfrm>
            <a:off x="420189" y="1521230"/>
            <a:ext cx="11361716" cy="4781145"/>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600"/>
              </a:spcBef>
              <a:spcAft>
                <a:spcPts val="0"/>
              </a:spcAft>
              <a:buClr>
                <a:schemeClr val="dk1"/>
              </a:buClr>
              <a:buSzPts val="2800"/>
              <a:buChar char="•"/>
              <a:defRPr sz="2800">
                <a:latin typeface="Arial"/>
                <a:ea typeface="Arial"/>
                <a:cs typeface="Arial"/>
                <a:sym typeface="Arial"/>
              </a:defRPr>
            </a:lvl1pPr>
            <a:lvl2pPr marL="914400" lvl="1" indent="-381000" algn="l">
              <a:lnSpc>
                <a:spcPct val="100000"/>
              </a:lnSpc>
              <a:spcBef>
                <a:spcPts val="600"/>
              </a:spcBef>
              <a:spcAft>
                <a:spcPts val="0"/>
              </a:spcAft>
              <a:buClr>
                <a:schemeClr val="dk1"/>
              </a:buClr>
              <a:buSzPts val="2400"/>
              <a:buFont typeface="Arial"/>
              <a:buChar char="‒"/>
              <a:defRPr sz="2400">
                <a:latin typeface="Arial"/>
                <a:ea typeface="Arial"/>
                <a:cs typeface="Arial"/>
                <a:sym typeface="Arial"/>
              </a:defRPr>
            </a:lvl2pPr>
            <a:lvl3pPr marL="1371600" lvl="2" indent="-355600" algn="l">
              <a:lnSpc>
                <a:spcPct val="100000"/>
              </a:lnSpc>
              <a:spcBef>
                <a:spcPts val="600"/>
              </a:spcBef>
              <a:spcAft>
                <a:spcPts val="0"/>
              </a:spcAft>
              <a:buClr>
                <a:schemeClr val="dk1"/>
              </a:buClr>
              <a:buSzPts val="2000"/>
              <a:buFont typeface="Noto Sans Symbols"/>
              <a:buChar char="▪"/>
              <a:defRPr sz="2000">
                <a:latin typeface="Arial"/>
                <a:ea typeface="Arial"/>
                <a:cs typeface="Arial"/>
                <a:sym typeface="Arial"/>
              </a:defRPr>
            </a:lvl3pPr>
            <a:lvl4pPr marL="1828800" lvl="3" indent="-342900" algn="l">
              <a:lnSpc>
                <a:spcPct val="100000"/>
              </a:lnSpc>
              <a:spcBef>
                <a:spcPts val="600"/>
              </a:spcBef>
              <a:spcAft>
                <a:spcPts val="0"/>
              </a:spcAft>
              <a:buClr>
                <a:schemeClr val="dk1"/>
              </a:buClr>
              <a:buSzPts val="1800"/>
              <a:buChar char="•"/>
              <a:defRPr sz="1800">
                <a:latin typeface="Arial"/>
                <a:ea typeface="Arial"/>
                <a:cs typeface="Arial"/>
                <a:sym typeface="Arial"/>
              </a:defRPr>
            </a:lvl4pPr>
            <a:lvl5pPr marL="2286000" lvl="4" indent="-342900" algn="l">
              <a:lnSpc>
                <a:spcPct val="100000"/>
              </a:lnSpc>
              <a:spcBef>
                <a:spcPts val="600"/>
              </a:spcBef>
              <a:spcAft>
                <a:spcPts val="0"/>
              </a:spcAft>
              <a:buClr>
                <a:schemeClr val="dk1"/>
              </a:buClr>
              <a:buSzPts val="1800"/>
              <a:buChar char="•"/>
              <a:defRPr sz="1800">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 name="Google Shape;52;p39"/>
          <p:cNvSpPr/>
          <p:nvPr/>
        </p:nvSpPr>
        <p:spPr>
          <a:xfrm>
            <a:off x="1906385" y="6256658"/>
            <a:ext cx="10285615" cy="45719"/>
          </a:xfrm>
          <a:custGeom>
            <a:avLst/>
            <a:gdLst/>
            <a:ahLst/>
            <a:cxnLst/>
            <a:rect l="l" t="t" r="r" b="b"/>
            <a:pathLst>
              <a:path w="7725409" h="120000" extrusionOk="0">
                <a:moveTo>
                  <a:pt x="0" y="0"/>
                </a:moveTo>
                <a:lnTo>
                  <a:pt x="7725156" y="0"/>
                </a:lnTo>
              </a:path>
            </a:pathLst>
          </a:custGeom>
          <a:noFill/>
          <a:ln w="25900" cap="flat" cmpd="sng">
            <a:solidFill>
              <a:srgbClr val="57AC4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53" name="Google Shape;53;p39"/>
          <p:cNvPicPr preferRelativeResize="0"/>
          <p:nvPr/>
        </p:nvPicPr>
        <p:blipFill rotWithShape="1">
          <a:blip r:embed="rId3">
            <a:alphaModFix/>
          </a:blip>
          <a:srcRect/>
          <a:stretch/>
        </p:blipFill>
        <p:spPr>
          <a:xfrm>
            <a:off x="116749" y="5936615"/>
            <a:ext cx="1710748" cy="731520"/>
          </a:xfrm>
          <a:prstGeom prst="rect">
            <a:avLst/>
          </a:prstGeom>
          <a:noFill/>
          <a:ln>
            <a:noFill/>
          </a:ln>
        </p:spPr>
      </p:pic>
      <p:sp>
        <p:nvSpPr>
          <p:cNvPr id="54" name="Google Shape;54;p39"/>
          <p:cNvSpPr txBox="1">
            <a:spLocks noGrp="1"/>
          </p:cNvSpPr>
          <p:nvPr>
            <p:ph type="title"/>
          </p:nvPr>
        </p:nvSpPr>
        <p:spPr>
          <a:xfrm>
            <a:off x="420190" y="320678"/>
            <a:ext cx="7742468" cy="10176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000"/>
              <a:buFont typeface="Arial"/>
              <a:buNone/>
              <a:defRPr sz="4000" b="1" i="1">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39"/>
          <p:cNvSpPr txBox="1">
            <a:spLocks noGrp="1"/>
          </p:cNvSpPr>
          <p:nvPr>
            <p:ph type="body" idx="2"/>
          </p:nvPr>
        </p:nvSpPr>
        <p:spPr>
          <a:xfrm>
            <a:off x="1906383" y="6385716"/>
            <a:ext cx="5918663" cy="303212"/>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rgbClr val="AEABAB"/>
              </a:buClr>
              <a:buSzPts val="1200"/>
              <a:buNone/>
              <a:defRPr sz="1200">
                <a:solidFill>
                  <a:srgbClr val="AEABAB"/>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6" name="Google Shape;56;p39"/>
          <p:cNvSpPr txBox="1">
            <a:spLocks noGrp="1"/>
          </p:cNvSpPr>
          <p:nvPr>
            <p:ph type="body" idx="3"/>
          </p:nvPr>
        </p:nvSpPr>
        <p:spPr>
          <a:xfrm>
            <a:off x="9376756" y="6385716"/>
            <a:ext cx="2405149" cy="303212"/>
          </a:xfrm>
          <a:prstGeom prst="rect">
            <a:avLst/>
          </a:prstGeom>
          <a:noFill/>
          <a:ln>
            <a:noFill/>
          </a:ln>
        </p:spPr>
        <p:txBody>
          <a:bodyPr spcFirstLastPara="1" wrap="square" lIns="91425" tIns="45700" rIns="91425" bIns="45700" anchor="ctr" anchorCtr="0">
            <a:noAutofit/>
          </a:bodyPr>
          <a:lstStyle>
            <a:lvl1pPr marL="457200" lvl="0" indent="-228600" algn="r">
              <a:lnSpc>
                <a:spcPct val="90000"/>
              </a:lnSpc>
              <a:spcBef>
                <a:spcPts val="1000"/>
              </a:spcBef>
              <a:spcAft>
                <a:spcPts val="0"/>
              </a:spcAft>
              <a:buClr>
                <a:srgbClr val="AEABAB"/>
              </a:buClr>
              <a:buSzPts val="1200"/>
              <a:buNone/>
              <a:defRPr sz="1200">
                <a:solidFill>
                  <a:srgbClr val="AEABAB"/>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7"/>
        <p:cNvGrpSpPr/>
        <p:nvPr/>
      </p:nvGrpSpPr>
      <p:grpSpPr>
        <a:xfrm>
          <a:off x="0" y="0"/>
          <a:ext cx="0" cy="0"/>
          <a:chOff x="0" y="0"/>
          <a:chExt cx="0" cy="0"/>
        </a:xfrm>
      </p:grpSpPr>
      <p:sp>
        <p:nvSpPr>
          <p:cNvPr id="58" name="Google Shape;58;p40"/>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9" name="Google Shape;59;p40"/>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60" name="Google Shape;60;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 name="Google Shape;61;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2" name="Google Shape;62;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63"/>
        <p:cNvGrpSpPr/>
        <p:nvPr/>
      </p:nvGrpSpPr>
      <p:grpSpPr>
        <a:xfrm>
          <a:off x="0" y="0"/>
          <a:ext cx="0" cy="0"/>
          <a:chOff x="0" y="0"/>
          <a:chExt cx="0" cy="0"/>
        </a:xfrm>
      </p:grpSpPr>
      <p:sp>
        <p:nvSpPr>
          <p:cNvPr id="64" name="Google Shape;64;p4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5" name="Google Shape;65;p4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6" name="Google Shape;66;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8" name="Google Shape;68;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69"/>
        <p:cNvGrpSpPr/>
        <p:nvPr/>
      </p:nvGrpSpPr>
      <p:grpSpPr>
        <a:xfrm>
          <a:off x="0" y="0"/>
          <a:ext cx="0" cy="0"/>
          <a:chOff x="0" y="0"/>
          <a:chExt cx="0" cy="0"/>
        </a:xfrm>
      </p:grpSpPr>
      <p:sp>
        <p:nvSpPr>
          <p:cNvPr id="70" name="Google Shape;70;p42"/>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1" name="Google Shape;71;p42"/>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72" name="Google Shape;72;p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75"/>
        <p:cNvGrpSpPr/>
        <p:nvPr/>
      </p:nvGrpSpPr>
      <p:grpSpPr>
        <a:xfrm>
          <a:off x="0" y="0"/>
          <a:ext cx="0" cy="0"/>
          <a:chOff x="0" y="0"/>
          <a:chExt cx="0" cy="0"/>
        </a:xfrm>
      </p:grpSpPr>
      <p:sp>
        <p:nvSpPr>
          <p:cNvPr id="76" name="Google Shape;76;p4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7" name="Google Shape;77;p43"/>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8" name="Google Shape;78;p43"/>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9" name="Google Shape;79;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1" name="Google Shape;81;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3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3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11.jp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13.jpg"/></Relationships>
</file>

<file path=ppt/slides/_rels/slide13.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comments" Target="../comments/comment8.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comments" Target="../comments/comment9.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17.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comments" Target="../comments/comment10.xml"/><Relationship Id="rId5" Type="http://schemas.openxmlformats.org/officeDocument/2006/relationships/image" Target="../media/image18.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8" Type="http://schemas.openxmlformats.org/officeDocument/2006/relationships/comments" Target="../comments/comment11.xml"/><Relationship Id="rId3" Type="http://schemas.openxmlformats.org/officeDocument/2006/relationships/image" Target="../media/image20.jpeg"/><Relationship Id="rId7" Type="http://schemas.openxmlformats.org/officeDocument/2006/relationships/image" Target="../media/image24.jpe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23.jpeg"/><Relationship Id="rId5" Type="http://schemas.openxmlformats.org/officeDocument/2006/relationships/image" Target="../media/image22.png"/><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26.tiff"/></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8" Type="http://schemas.openxmlformats.org/officeDocument/2006/relationships/comments" Target="../comments/comment12.xml"/><Relationship Id="rId3" Type="http://schemas.openxmlformats.org/officeDocument/2006/relationships/image" Target="../media/image28.png"/><Relationship Id="rId7" Type="http://schemas.openxmlformats.org/officeDocument/2006/relationships/image" Target="../media/image30.jp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microsoft.com/office/2007/relationships/hdphoto" Target="../media/hdphoto2.wdp"/><Relationship Id="rId5" Type="http://schemas.openxmlformats.org/officeDocument/2006/relationships/image" Target="../media/image29.png"/><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notesSlide" Target="../notesSlides/notesSlide24.xml"/><Relationship Id="rId1" Type="http://schemas.openxmlformats.org/officeDocument/2006/relationships/slideLayout" Target="../slideLayouts/slideLayout3.xml"/><Relationship Id="rId5" Type="http://schemas.openxmlformats.org/officeDocument/2006/relationships/comments" Target="../comments/comment13.xml"/><Relationship Id="rId4" Type="http://schemas.openxmlformats.org/officeDocument/2006/relationships/image" Target="../media/image32.jpg"/></Relationships>
</file>

<file path=ppt/slides/_rels/slide25.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comments" Target="../comments/comment14.xml"/></Relationships>
</file>

<file path=ppt/slides/_rels/slide26.xml.rels><?xml version="1.0" encoding="UTF-8" standalone="yes"?>
<Relationships xmlns="http://schemas.openxmlformats.org/package/2006/relationships"><Relationship Id="rId3" Type="http://schemas.openxmlformats.org/officeDocument/2006/relationships/image" Target="../media/image34.wmf"/><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comments" Target="../comments/comment15.xml"/><Relationship Id="rId5" Type="http://schemas.openxmlformats.org/officeDocument/2006/relationships/image" Target="../media/image36.jpeg"/><Relationship Id="rId4" Type="http://schemas.openxmlformats.org/officeDocument/2006/relationships/image" Target="../media/image35.jpeg"/></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comments" Target="../comments/comment16.xml"/></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comments" Target="../comments/comment17.xml"/></Relationships>
</file>

<file path=ppt/slides/_rels/slide3.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0.xml"/><Relationship Id="rId1" Type="http://schemas.openxmlformats.org/officeDocument/2006/relationships/slideLayout" Target="../slideLayouts/slideLayout5.xml"/><Relationship Id="rId5" Type="http://schemas.openxmlformats.org/officeDocument/2006/relationships/comments" Target="../comments/comment18.xml"/><Relationship Id="rId4" Type="http://schemas.openxmlformats.org/officeDocument/2006/relationships/image" Target="../media/image38.png"/></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1.xml"/><Relationship Id="rId1" Type="http://schemas.openxmlformats.org/officeDocument/2006/relationships/slideLayout" Target="../slideLayouts/slideLayout4.xml"/><Relationship Id="rId4" Type="http://schemas.openxmlformats.org/officeDocument/2006/relationships/comments" Target="../comments/comment19.xml"/></Relationships>
</file>

<file path=ppt/slides/_rels/slide32.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32.xml"/><Relationship Id="rId1" Type="http://schemas.openxmlformats.org/officeDocument/2006/relationships/slideLayout" Target="../slideLayouts/slideLayout4.xml"/><Relationship Id="rId4" Type="http://schemas.openxmlformats.org/officeDocument/2006/relationships/comments" Target="../comments/comment20.xml"/></Relationships>
</file>

<file path=ppt/slides/_rels/slide33.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33.xml"/><Relationship Id="rId1" Type="http://schemas.openxmlformats.org/officeDocument/2006/relationships/slideLayout" Target="../slideLayouts/slideLayout4.xml"/><Relationship Id="rId4" Type="http://schemas.openxmlformats.org/officeDocument/2006/relationships/comments" Target="../comments/comment21.xml"/></Relationships>
</file>

<file path=ppt/slides/_rels/slide3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4.xml"/><Relationship Id="rId1" Type="http://schemas.openxmlformats.org/officeDocument/2006/relationships/slideLayout" Target="../slideLayouts/slideLayout5.xml"/><Relationship Id="rId4" Type="http://schemas.openxmlformats.org/officeDocument/2006/relationships/comments" Target="../comments/comment22.xml"/></Relationships>
</file>

<file path=ppt/slides/_rels/slide3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5.xml"/><Relationship Id="rId1" Type="http://schemas.openxmlformats.org/officeDocument/2006/relationships/slideLayout" Target="../slideLayouts/slideLayout3.xml"/><Relationship Id="rId4" Type="http://schemas.openxmlformats.org/officeDocument/2006/relationships/comments" Target="../comments/comment23.xml"/></Relationships>
</file>

<file path=ppt/slides/_rels/slide36.xml.rels><?xml version="1.0" encoding="UTF-8" standalone="yes"?>
<Relationships xmlns="http://schemas.openxmlformats.org/package/2006/relationships"><Relationship Id="rId3" Type="http://schemas.openxmlformats.org/officeDocument/2006/relationships/comments" Target="../comments/comment24.xml"/><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comments" Target="../comments/comment2.xml"/></Relationships>
</file>

<file path=ppt/slides/_rels/slide5.xml.rels><?xml version="1.0" encoding="UTF-8" standalone="yes"?>
<Relationships xmlns="http://schemas.openxmlformats.org/package/2006/relationships"><Relationship Id="rId3" Type="http://schemas.openxmlformats.org/officeDocument/2006/relationships/comments" Target="../comments/comment3.xml"/><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comments" Target="../comments/comment4.xml"/></Relationships>
</file>

<file path=ppt/slides/_rels/slide7.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comments" Target="../comments/comment5.xml"/></Relationships>
</file>

<file path=ppt/slides/_rels/slide8.xml.rels><?xml version="1.0" encoding="UTF-8" standalone="yes"?>
<Relationships xmlns="http://schemas.openxmlformats.org/package/2006/relationships"><Relationship Id="rId3" Type="http://schemas.openxmlformats.org/officeDocument/2006/relationships/comments" Target="../comments/comment6.xml"/><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comments" Target="../comments/comment7.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1"/>
          <p:cNvSpPr txBox="1">
            <a:spLocks noGrp="1"/>
          </p:cNvSpPr>
          <p:nvPr>
            <p:ph type="title" idx="4294967295"/>
          </p:nvPr>
        </p:nvSpPr>
        <p:spPr>
          <a:xfrm>
            <a:off x="1873322" y="2177502"/>
            <a:ext cx="8429007"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000000"/>
              </a:buClr>
              <a:buSzPts val="3400"/>
              <a:buFont typeface="Arial"/>
              <a:buNone/>
            </a:pPr>
            <a:r>
              <a:rPr lang="en-US" sz="3400" b="1">
                <a:solidFill>
                  <a:srgbClr val="000000"/>
                </a:solidFill>
                <a:latin typeface="Arial"/>
                <a:ea typeface="Arial"/>
                <a:cs typeface="Arial"/>
                <a:sym typeface="Arial"/>
              </a:rPr>
              <a:t>Unit 6: Fire Safety and Utility Controls</a:t>
            </a:r>
            <a:endParaRPr/>
          </a:p>
        </p:txBody>
      </p:sp>
      <p:sp>
        <p:nvSpPr>
          <p:cNvPr id="131" name="Google Shape;131;p1"/>
          <p:cNvSpPr txBox="1">
            <a:spLocks noGrp="1"/>
          </p:cNvSpPr>
          <p:nvPr>
            <p:ph type="body" idx="2"/>
          </p:nvPr>
        </p:nvSpPr>
        <p:spPr>
          <a:xfrm>
            <a:off x="1524000" y="1654567"/>
            <a:ext cx="9144000" cy="72548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FFFFFF"/>
              </a:buClr>
              <a:buSzPts val="5000"/>
              <a:buNone/>
            </a:pPr>
            <a:r>
              <a:rPr lang="en-US" sz="5000">
                <a:solidFill>
                  <a:srgbClr val="FFFFFF"/>
                </a:solidFill>
              </a:rPr>
              <a:t>CERT Basic </a:t>
            </a:r>
            <a:r>
              <a:rPr lang="en-US" sz="5000">
                <a:solidFill>
                  <a:srgbClr val="FFFFFF"/>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textRoundtripDataId="0"/>
                  </a:ext>
                </a:extLst>
              </a:rPr>
              <a:t>Training</a:t>
            </a:r>
            <a:endParaRPr sz="500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p9"/>
          <p:cNvSpPr txBox="1">
            <a:spLocks noGrp="1"/>
          </p:cNvSpPr>
          <p:nvPr>
            <p:ph type="title"/>
          </p:nvPr>
        </p:nvSpPr>
        <p:spPr>
          <a:xfrm>
            <a:off x="420190" y="320678"/>
            <a:ext cx="7742468" cy="101767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000"/>
              <a:buFont typeface="Arial"/>
              <a:buNone/>
            </a:pPr>
            <a:r>
              <a:rPr lang="en-US"/>
              <a:t>Fire Extinguishers</a:t>
            </a:r>
            <a:endParaRPr/>
          </a:p>
        </p:txBody>
      </p:sp>
      <p:sp>
        <p:nvSpPr>
          <p:cNvPr id="201" name="Google Shape;201;p9"/>
          <p:cNvSpPr txBox="1">
            <a:spLocks noGrp="1"/>
          </p:cNvSpPr>
          <p:nvPr>
            <p:ph type="body" idx="1"/>
          </p:nvPr>
        </p:nvSpPr>
        <p:spPr>
          <a:xfrm>
            <a:off x="420189" y="1521230"/>
            <a:ext cx="11350632" cy="4781145"/>
          </a:xfrm>
          <a:prstGeom prst="rect">
            <a:avLst/>
          </a:prstGeom>
          <a:noFill/>
          <a:ln>
            <a:noFill/>
          </a:ln>
        </p:spPr>
        <p:txBody>
          <a:bodyPr spcFirstLastPara="1" wrap="square" lIns="91425" tIns="45700" rIns="91425" bIns="45700" anchor="t" anchorCtr="0">
            <a:normAutofit/>
          </a:bodyPr>
          <a:lstStyle/>
          <a:p>
            <a:pPr lvl="0" indent="-457200" algn="l" rtl="0">
              <a:lnSpc>
                <a:spcPct val="100000"/>
              </a:lnSpc>
              <a:spcBef>
                <a:spcPts val="0"/>
              </a:spcBef>
              <a:spcAft>
                <a:spcPts val="0"/>
              </a:spcAft>
              <a:buClr>
                <a:schemeClr val="accent6">
                  <a:lumMod val="75000"/>
                </a:schemeClr>
              </a:buClr>
              <a:buSzPts val="2800"/>
              <a:buFont typeface="Arial" panose="020B0604020202020204" pitchFamily="34" charset="0"/>
              <a:buChar char="•"/>
            </a:pPr>
            <a:r>
              <a:rPr lang="en-US" dirty="0"/>
              <a:t>Use on small fires (never more than one</a:t>
            </a:r>
          </a:p>
          <a:p>
            <a:pPr marL="0" lvl="0" indent="0" algn="l" rtl="0">
              <a:lnSpc>
                <a:spcPct val="100000"/>
              </a:lnSpc>
              <a:spcBef>
                <a:spcPts val="0"/>
              </a:spcBef>
              <a:spcAft>
                <a:spcPts val="0"/>
              </a:spcAft>
              <a:buClr>
                <a:schemeClr val="accent6">
                  <a:lumMod val="75000"/>
                </a:schemeClr>
              </a:buClr>
              <a:buSzPts val="2800"/>
              <a:buNone/>
            </a:pPr>
            <a:r>
              <a:rPr lang="en-US" dirty="0"/>
              <a:t>	extinguisher attempt)</a:t>
            </a:r>
          </a:p>
          <a:p>
            <a:pPr marL="0" lvl="0" indent="0" algn="l" rtl="0">
              <a:lnSpc>
                <a:spcPct val="100000"/>
              </a:lnSpc>
              <a:spcBef>
                <a:spcPts val="0"/>
              </a:spcBef>
              <a:spcAft>
                <a:spcPts val="0"/>
              </a:spcAft>
              <a:buClr>
                <a:schemeClr val="accent6">
                  <a:lumMod val="75000"/>
                </a:schemeClr>
              </a:buClr>
              <a:buSzPts val="2800"/>
              <a:buNone/>
            </a:pPr>
            <a:r>
              <a:rPr lang="en-US" dirty="0"/>
              <a:t> </a:t>
            </a:r>
          </a:p>
          <a:p>
            <a:pPr indent="-457200">
              <a:spcBef>
                <a:spcPts val="0"/>
              </a:spcBef>
              <a:buClr>
                <a:schemeClr val="accent6">
                  <a:lumMod val="75000"/>
                </a:schemeClr>
              </a:buClr>
            </a:pPr>
            <a:r>
              <a:rPr lang="en-US" dirty="0"/>
              <a:t>Types of extinguishers</a:t>
            </a:r>
          </a:p>
          <a:p>
            <a:pPr marL="800100" lvl="1" indent="-342900">
              <a:spcBef>
                <a:spcPts val="0"/>
              </a:spcBef>
              <a:buClr>
                <a:schemeClr val="accent6">
                  <a:lumMod val="75000"/>
                </a:schemeClr>
              </a:buClr>
              <a:buSzPts val="2800"/>
            </a:pPr>
            <a:r>
              <a:rPr lang="en-US" dirty="0"/>
              <a:t>Water (type A fire)</a:t>
            </a:r>
            <a:endParaRPr dirty="0"/>
          </a:p>
          <a:p>
            <a:pPr marL="800100" lvl="1" indent="-342900">
              <a:buClr>
                <a:schemeClr val="accent6">
                  <a:lumMod val="75000"/>
                </a:schemeClr>
              </a:buClr>
              <a:buSzPts val="2800"/>
            </a:pPr>
            <a:r>
              <a:rPr lang="en-US" dirty="0"/>
              <a:t>Dry chemical (type A, B &amp; C)</a:t>
            </a:r>
            <a:endParaRPr dirty="0"/>
          </a:p>
          <a:p>
            <a:pPr marL="800100" lvl="1" indent="-342900">
              <a:buClr>
                <a:schemeClr val="accent6">
                  <a:lumMod val="75000"/>
                </a:schemeClr>
              </a:buClr>
              <a:buSzPts val="2800"/>
            </a:pPr>
            <a:r>
              <a:rPr lang="en-US" dirty="0"/>
              <a:t>Carbon dioxide (type B &amp; C)</a:t>
            </a:r>
            <a:endParaRPr dirty="0"/>
          </a:p>
          <a:p>
            <a:pPr marL="800100" lvl="1" indent="-342900">
              <a:buClr>
                <a:schemeClr val="accent6">
                  <a:lumMod val="75000"/>
                </a:schemeClr>
              </a:buClr>
              <a:buSzPts val="2800"/>
            </a:pPr>
            <a:r>
              <a:rPr lang="en-US" dirty="0"/>
              <a:t>Specialized</a:t>
            </a:r>
            <a:endParaRPr dirty="0"/>
          </a:p>
        </p:txBody>
      </p:sp>
      <p:sp>
        <p:nvSpPr>
          <p:cNvPr id="203" name="Google Shape;203;p9"/>
          <p:cNvSpPr txBox="1">
            <a:spLocks noGrp="1"/>
          </p:cNvSpPr>
          <p:nvPr>
            <p:ph type="body" idx="4"/>
          </p:nvPr>
        </p:nvSpPr>
        <p:spPr>
          <a:xfrm>
            <a:off x="10385367" y="5881860"/>
            <a:ext cx="1363212" cy="355600"/>
          </a:xfrm>
          <a:prstGeom prst="rect">
            <a:avLst/>
          </a:prstGeom>
          <a:noFill/>
          <a:ln w="9525" cap="flat" cmpd="sng">
            <a:solidFill>
              <a:srgbClr val="575757"/>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1400"/>
              <a:buNone/>
            </a:pPr>
            <a:r>
              <a:rPr lang="en-US"/>
              <a:t>PM 6-7</a:t>
            </a:r>
            <a:endParaRPr/>
          </a:p>
        </p:txBody>
      </p:sp>
      <p:sp>
        <p:nvSpPr>
          <p:cNvPr id="204" name="Google Shape;204;p9"/>
          <p:cNvSpPr txBox="1">
            <a:spLocks noGrp="1"/>
          </p:cNvSpPr>
          <p:nvPr>
            <p:ph type="body" idx="2"/>
          </p:nvPr>
        </p:nvSpPr>
        <p:spPr>
          <a:xfrm>
            <a:off x="1906383" y="6385716"/>
            <a:ext cx="5918663" cy="303212"/>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AEABAB"/>
              </a:buClr>
              <a:buSzPts val="1200"/>
              <a:buNone/>
            </a:pPr>
            <a:r>
              <a:rPr lang="en-US"/>
              <a:t>CERT Basic Training Unit 6: Fire Safety and Utility Controls</a:t>
            </a:r>
            <a:endParaRPr/>
          </a:p>
        </p:txBody>
      </p:sp>
      <p:sp>
        <p:nvSpPr>
          <p:cNvPr id="205" name="Google Shape;205;p9"/>
          <p:cNvSpPr txBox="1">
            <a:spLocks noGrp="1"/>
          </p:cNvSpPr>
          <p:nvPr>
            <p:ph type="body" idx="3"/>
          </p:nvPr>
        </p:nvSpPr>
        <p:spPr>
          <a:xfrm>
            <a:off x="9376756" y="6385716"/>
            <a:ext cx="2405149" cy="303212"/>
          </a:xfrm>
          <a:prstGeom prst="rect">
            <a:avLst/>
          </a:prstGeom>
          <a:noFill/>
          <a:ln>
            <a:noFill/>
          </a:ln>
        </p:spPr>
        <p:txBody>
          <a:bodyPr spcFirstLastPara="1" wrap="square" lIns="91425" tIns="45700" rIns="91425" bIns="45700" anchor="ctr" anchorCtr="0">
            <a:noAutofit/>
          </a:bodyPr>
          <a:lstStyle/>
          <a:p>
            <a:pPr marL="0" lvl="0" indent="0" algn="r" rtl="0">
              <a:lnSpc>
                <a:spcPct val="90000"/>
              </a:lnSpc>
              <a:spcBef>
                <a:spcPts val="0"/>
              </a:spcBef>
              <a:spcAft>
                <a:spcPts val="0"/>
              </a:spcAft>
              <a:buClr>
                <a:srgbClr val="AEABAB"/>
              </a:buClr>
              <a:buSzPts val="1200"/>
              <a:buNone/>
            </a:pPr>
            <a:r>
              <a:rPr lang="en-US"/>
              <a:t>6-8</a:t>
            </a:r>
            <a:endParaRPr/>
          </a:p>
        </p:txBody>
      </p:sp>
      <p:pic>
        <p:nvPicPr>
          <p:cNvPr id="3" name="Picture 2">
            <a:extLst>
              <a:ext uri="{FF2B5EF4-FFF2-40B4-BE49-F238E27FC236}">
                <a16:creationId xmlns:a16="http://schemas.microsoft.com/office/drawing/2014/main" id="{48FBF34B-743B-034D-8BF6-84C77BFC2688}"/>
              </a:ext>
            </a:extLst>
          </p:cNvPr>
          <p:cNvPicPr>
            <a:picLocks noChangeAspect="1"/>
          </p:cNvPicPr>
          <p:nvPr/>
        </p:nvPicPr>
        <p:blipFill rotWithShape="1">
          <a:blip r:embed="rId3"/>
          <a:srcRect l="6817" t="2425" r="12172" b="3092"/>
          <a:stretch/>
        </p:blipFill>
        <p:spPr>
          <a:xfrm>
            <a:off x="5697793" y="2001035"/>
            <a:ext cx="4453180" cy="3929853"/>
          </a:xfrm>
          <a:prstGeom prst="rect">
            <a:avLst/>
          </a:prstGeom>
        </p:spPr>
      </p:pic>
      <p:pic>
        <p:nvPicPr>
          <p:cNvPr id="10" name="Google Shape;202;p9" descr="Photo of a fire extinguisher.">
            <a:extLst>
              <a:ext uri="{FF2B5EF4-FFF2-40B4-BE49-F238E27FC236}">
                <a16:creationId xmlns:a16="http://schemas.microsoft.com/office/drawing/2014/main" id="{B1BDAF1E-3EE1-AB41-A5E4-14DA1E0500E6}"/>
              </a:ext>
            </a:extLst>
          </p:cNvPr>
          <p:cNvPicPr preferRelativeResize="0"/>
          <p:nvPr/>
        </p:nvPicPr>
        <p:blipFill rotWithShape="1">
          <a:blip r:embed="rId4">
            <a:alphaModFix/>
          </a:blip>
          <a:srcRect/>
          <a:stretch/>
        </p:blipFill>
        <p:spPr>
          <a:xfrm>
            <a:off x="9922373" y="2265451"/>
            <a:ext cx="1483564" cy="338939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p10"/>
          <p:cNvSpPr txBox="1">
            <a:spLocks noGrp="1"/>
          </p:cNvSpPr>
          <p:nvPr>
            <p:ph type="title"/>
          </p:nvPr>
        </p:nvSpPr>
        <p:spPr>
          <a:xfrm>
            <a:off x="420190" y="320678"/>
            <a:ext cx="7742468" cy="101767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000"/>
              <a:buFont typeface="Arial"/>
              <a:buNone/>
            </a:pPr>
            <a:r>
              <a:rPr lang="en-US"/>
              <a:t>Extinguisher Rating/Labeling</a:t>
            </a:r>
            <a:endParaRPr/>
          </a:p>
        </p:txBody>
      </p:sp>
      <p:sp>
        <p:nvSpPr>
          <p:cNvPr id="211" name="Google Shape;211;p10"/>
          <p:cNvSpPr txBox="1">
            <a:spLocks noGrp="1"/>
          </p:cNvSpPr>
          <p:nvPr>
            <p:ph type="body" idx="1"/>
          </p:nvPr>
        </p:nvSpPr>
        <p:spPr>
          <a:xfrm>
            <a:off x="420189" y="1521230"/>
            <a:ext cx="8820526" cy="4220147"/>
          </a:xfrm>
          <a:prstGeom prst="rect">
            <a:avLst/>
          </a:prstGeom>
          <a:noFill/>
          <a:ln>
            <a:noFill/>
          </a:ln>
        </p:spPr>
        <p:txBody>
          <a:bodyPr spcFirstLastPara="1" wrap="square" lIns="91425" tIns="45700" rIns="91425" bIns="45700" anchor="t" anchorCtr="0">
            <a:normAutofit/>
          </a:bodyPr>
          <a:lstStyle/>
          <a:p>
            <a:pPr marL="228600" lvl="0" indent="-228600" algn="l" rtl="0">
              <a:lnSpc>
                <a:spcPct val="100000"/>
              </a:lnSpc>
              <a:spcBef>
                <a:spcPts val="0"/>
              </a:spcBef>
              <a:spcAft>
                <a:spcPts val="0"/>
              </a:spcAft>
              <a:buClr>
                <a:schemeClr val="accent6">
                  <a:lumMod val="75000"/>
                </a:schemeClr>
              </a:buClr>
              <a:buSzPts val="2800"/>
              <a:buChar char="•"/>
            </a:pPr>
            <a:r>
              <a:rPr lang="en-US" dirty="0"/>
              <a:t>Labels show types of fires for which that extinguisher is used</a:t>
            </a:r>
            <a:endParaRPr dirty="0"/>
          </a:p>
          <a:p>
            <a:pPr marL="685783" lvl="1" indent="-228594" algn="l" rtl="0">
              <a:lnSpc>
                <a:spcPct val="100000"/>
              </a:lnSpc>
              <a:spcBef>
                <a:spcPts val="600"/>
              </a:spcBef>
              <a:spcAft>
                <a:spcPts val="0"/>
              </a:spcAft>
              <a:buClr>
                <a:schemeClr val="accent6">
                  <a:lumMod val="75000"/>
                </a:schemeClr>
              </a:buClr>
              <a:buSzPts val="2400"/>
              <a:buChar char="‒"/>
            </a:pPr>
            <a:r>
              <a:rPr lang="en-US" dirty="0"/>
              <a:t>Class A fire ratings: 1A to 40A</a:t>
            </a:r>
            <a:endParaRPr dirty="0"/>
          </a:p>
          <a:p>
            <a:pPr marL="685783" lvl="1" indent="-228594" algn="l" rtl="0">
              <a:lnSpc>
                <a:spcPct val="100000"/>
              </a:lnSpc>
              <a:spcBef>
                <a:spcPts val="600"/>
              </a:spcBef>
              <a:spcAft>
                <a:spcPts val="0"/>
              </a:spcAft>
              <a:buClr>
                <a:schemeClr val="accent6">
                  <a:lumMod val="75000"/>
                </a:schemeClr>
              </a:buClr>
              <a:buSzPts val="2400"/>
              <a:buChar char="‒"/>
            </a:pPr>
            <a:r>
              <a:rPr lang="en-US" dirty="0"/>
              <a:t>Class B fire ratings: 1B to 640B </a:t>
            </a:r>
            <a:endParaRPr dirty="0"/>
          </a:p>
          <a:p>
            <a:pPr marL="228600" lvl="0" indent="-228600" algn="l" rtl="0">
              <a:lnSpc>
                <a:spcPct val="100000"/>
              </a:lnSpc>
              <a:spcBef>
                <a:spcPts val="600"/>
              </a:spcBef>
              <a:spcAft>
                <a:spcPts val="0"/>
              </a:spcAft>
              <a:buClr>
                <a:schemeClr val="accent6">
                  <a:lumMod val="75000"/>
                </a:schemeClr>
              </a:buClr>
              <a:buSzPts val="2800"/>
              <a:buChar char="•"/>
            </a:pPr>
            <a:r>
              <a:rPr lang="en-US" dirty="0"/>
              <a:t>Higher number on label = greater amount of extinguishing agent </a:t>
            </a:r>
            <a:endParaRPr dirty="0"/>
          </a:p>
          <a:p>
            <a:pPr marL="685783" lvl="1" indent="-76193" algn="l" rtl="0">
              <a:lnSpc>
                <a:spcPct val="100000"/>
              </a:lnSpc>
              <a:spcBef>
                <a:spcPts val="600"/>
              </a:spcBef>
              <a:spcAft>
                <a:spcPts val="0"/>
              </a:spcAft>
              <a:buClr>
                <a:schemeClr val="dk1"/>
              </a:buClr>
              <a:buSzPts val="2400"/>
              <a:buNone/>
            </a:pPr>
            <a:endParaRPr dirty="0"/>
          </a:p>
          <a:p>
            <a:pPr marL="228600" lvl="0" indent="-50800" algn="l" rtl="0">
              <a:lnSpc>
                <a:spcPct val="100000"/>
              </a:lnSpc>
              <a:spcBef>
                <a:spcPts val="600"/>
              </a:spcBef>
              <a:spcAft>
                <a:spcPts val="0"/>
              </a:spcAft>
              <a:buClr>
                <a:schemeClr val="dk1"/>
              </a:buClr>
              <a:buSzPts val="2800"/>
              <a:buNone/>
            </a:pPr>
            <a:endParaRPr dirty="0"/>
          </a:p>
        </p:txBody>
      </p:sp>
      <p:sp>
        <p:nvSpPr>
          <p:cNvPr id="212" name="Google Shape;212;p10"/>
          <p:cNvSpPr txBox="1">
            <a:spLocks noGrp="1"/>
          </p:cNvSpPr>
          <p:nvPr>
            <p:ph type="body" idx="4"/>
          </p:nvPr>
        </p:nvSpPr>
        <p:spPr>
          <a:xfrm>
            <a:off x="10385367" y="5881860"/>
            <a:ext cx="1363212" cy="355600"/>
          </a:xfrm>
          <a:prstGeom prst="rect">
            <a:avLst/>
          </a:prstGeom>
          <a:noFill/>
          <a:ln w="9525" cap="flat" cmpd="sng">
            <a:solidFill>
              <a:srgbClr val="575757"/>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1400"/>
              <a:buNone/>
            </a:pPr>
            <a:r>
              <a:rPr lang="en-US"/>
              <a:t>PM 6-8</a:t>
            </a:r>
            <a:endParaRPr/>
          </a:p>
        </p:txBody>
      </p:sp>
      <p:sp>
        <p:nvSpPr>
          <p:cNvPr id="213" name="Google Shape;213;p10"/>
          <p:cNvSpPr txBox="1">
            <a:spLocks noGrp="1"/>
          </p:cNvSpPr>
          <p:nvPr>
            <p:ph type="body" idx="2"/>
          </p:nvPr>
        </p:nvSpPr>
        <p:spPr>
          <a:xfrm>
            <a:off x="1906383" y="6385716"/>
            <a:ext cx="5918663" cy="303212"/>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AEABAB"/>
              </a:buClr>
              <a:buSzPts val="1200"/>
              <a:buNone/>
            </a:pPr>
            <a:r>
              <a:rPr lang="en-US"/>
              <a:t>CERT Basic Training Unit 6: Fire Safety and Utility Controls</a:t>
            </a:r>
            <a:endParaRPr/>
          </a:p>
        </p:txBody>
      </p:sp>
      <p:sp>
        <p:nvSpPr>
          <p:cNvPr id="214" name="Google Shape;214;p10"/>
          <p:cNvSpPr txBox="1">
            <a:spLocks noGrp="1"/>
          </p:cNvSpPr>
          <p:nvPr>
            <p:ph type="body" idx="3"/>
          </p:nvPr>
        </p:nvSpPr>
        <p:spPr>
          <a:xfrm>
            <a:off x="9376756" y="6385716"/>
            <a:ext cx="2405149" cy="303212"/>
          </a:xfrm>
          <a:prstGeom prst="rect">
            <a:avLst/>
          </a:prstGeom>
          <a:noFill/>
          <a:ln>
            <a:noFill/>
          </a:ln>
        </p:spPr>
        <p:txBody>
          <a:bodyPr spcFirstLastPara="1" wrap="square" lIns="91425" tIns="45700" rIns="91425" bIns="45700" anchor="ctr" anchorCtr="0">
            <a:noAutofit/>
          </a:bodyPr>
          <a:lstStyle/>
          <a:p>
            <a:pPr marL="0" lvl="0" indent="0" algn="r" rtl="0">
              <a:lnSpc>
                <a:spcPct val="90000"/>
              </a:lnSpc>
              <a:spcBef>
                <a:spcPts val="0"/>
              </a:spcBef>
              <a:spcAft>
                <a:spcPts val="0"/>
              </a:spcAft>
              <a:buClr>
                <a:srgbClr val="AEABAB"/>
              </a:buClr>
              <a:buSzPts val="1200"/>
              <a:buNone/>
            </a:pPr>
            <a:r>
              <a:rPr lang="en-US"/>
              <a:t>6-9</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p11"/>
          <p:cNvSpPr txBox="1">
            <a:spLocks noGrp="1"/>
          </p:cNvSpPr>
          <p:nvPr>
            <p:ph type="title"/>
          </p:nvPr>
        </p:nvSpPr>
        <p:spPr>
          <a:xfrm>
            <a:off x="420190" y="320678"/>
            <a:ext cx="7742468" cy="101767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000"/>
              <a:buFont typeface="Arial"/>
              <a:buNone/>
            </a:pPr>
            <a:r>
              <a:rPr lang="en-US"/>
              <a:t>Sample Label</a:t>
            </a:r>
            <a:endParaRPr/>
          </a:p>
        </p:txBody>
      </p:sp>
      <p:sp>
        <p:nvSpPr>
          <p:cNvPr id="221" name="Google Shape;221;p11"/>
          <p:cNvSpPr txBox="1">
            <a:spLocks noGrp="1"/>
          </p:cNvSpPr>
          <p:nvPr>
            <p:ph type="body" idx="4"/>
          </p:nvPr>
        </p:nvSpPr>
        <p:spPr>
          <a:xfrm>
            <a:off x="11081084" y="5910330"/>
            <a:ext cx="932190" cy="355600"/>
          </a:xfrm>
          <a:prstGeom prst="rect">
            <a:avLst/>
          </a:prstGeom>
          <a:noFill/>
          <a:ln w="9525" cap="flat" cmpd="sng">
            <a:solidFill>
              <a:srgbClr val="575757"/>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1400"/>
              <a:buNone/>
            </a:pPr>
            <a:r>
              <a:rPr lang="en-US" dirty="0"/>
              <a:t>PM 6-8</a:t>
            </a:r>
            <a:endParaRPr dirty="0"/>
          </a:p>
        </p:txBody>
      </p:sp>
      <p:sp>
        <p:nvSpPr>
          <p:cNvPr id="222" name="Google Shape;222;p11"/>
          <p:cNvSpPr txBox="1">
            <a:spLocks noGrp="1"/>
          </p:cNvSpPr>
          <p:nvPr>
            <p:ph type="body" idx="2"/>
          </p:nvPr>
        </p:nvSpPr>
        <p:spPr>
          <a:xfrm>
            <a:off x="1906383" y="6385716"/>
            <a:ext cx="5918663" cy="303212"/>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AEABAB"/>
              </a:buClr>
              <a:buSzPts val="1200"/>
              <a:buNone/>
            </a:pPr>
            <a:r>
              <a:rPr lang="en-US"/>
              <a:t>CERT Basic Training Unit 6: Fire Safety and Utility Controls</a:t>
            </a:r>
            <a:endParaRPr/>
          </a:p>
        </p:txBody>
      </p:sp>
      <p:sp>
        <p:nvSpPr>
          <p:cNvPr id="223" name="Google Shape;223;p11"/>
          <p:cNvSpPr txBox="1">
            <a:spLocks noGrp="1"/>
          </p:cNvSpPr>
          <p:nvPr>
            <p:ph type="body" idx="3"/>
          </p:nvPr>
        </p:nvSpPr>
        <p:spPr>
          <a:xfrm>
            <a:off x="9376756" y="6385716"/>
            <a:ext cx="2405149" cy="303212"/>
          </a:xfrm>
          <a:prstGeom prst="rect">
            <a:avLst/>
          </a:prstGeom>
          <a:noFill/>
          <a:ln>
            <a:noFill/>
          </a:ln>
        </p:spPr>
        <p:txBody>
          <a:bodyPr spcFirstLastPara="1" wrap="square" lIns="91425" tIns="45700" rIns="91425" bIns="45700" anchor="ctr" anchorCtr="0">
            <a:noAutofit/>
          </a:bodyPr>
          <a:lstStyle/>
          <a:p>
            <a:pPr marL="0" lvl="0" indent="0" algn="r" rtl="0">
              <a:lnSpc>
                <a:spcPct val="90000"/>
              </a:lnSpc>
              <a:spcBef>
                <a:spcPts val="0"/>
              </a:spcBef>
              <a:spcAft>
                <a:spcPts val="0"/>
              </a:spcAft>
              <a:buClr>
                <a:srgbClr val="AEABAB"/>
              </a:buClr>
              <a:buSzPts val="1200"/>
              <a:buNone/>
            </a:pPr>
            <a:r>
              <a:rPr lang="en-US"/>
              <a:t>6-10</a:t>
            </a:r>
            <a:endParaRPr/>
          </a:p>
        </p:txBody>
      </p:sp>
      <p:pic>
        <p:nvPicPr>
          <p:cNvPr id="6" name="Picture 5">
            <a:extLst>
              <a:ext uri="{FF2B5EF4-FFF2-40B4-BE49-F238E27FC236}">
                <a16:creationId xmlns:a16="http://schemas.microsoft.com/office/drawing/2014/main" id="{1C9701D1-571D-8148-9EB5-52E89A712880}"/>
              </a:ext>
            </a:extLst>
          </p:cNvPr>
          <p:cNvPicPr>
            <a:picLocks noChangeAspect="1"/>
          </p:cNvPicPr>
          <p:nvPr/>
        </p:nvPicPr>
        <p:blipFill rotWithShape="1">
          <a:blip r:embed="rId3"/>
          <a:srcRect t="27693" b="18990"/>
          <a:stretch/>
        </p:blipFill>
        <p:spPr>
          <a:xfrm>
            <a:off x="6187368" y="1693378"/>
            <a:ext cx="4893716" cy="4337309"/>
          </a:xfrm>
          <a:prstGeom prst="rect">
            <a:avLst/>
          </a:prstGeom>
        </p:spPr>
      </p:pic>
      <p:pic>
        <p:nvPicPr>
          <p:cNvPr id="8" name="Picture 7">
            <a:extLst>
              <a:ext uri="{FF2B5EF4-FFF2-40B4-BE49-F238E27FC236}">
                <a16:creationId xmlns:a16="http://schemas.microsoft.com/office/drawing/2014/main" id="{31A5C5C6-73F6-1346-8EE8-121CB56465E8}"/>
              </a:ext>
            </a:extLst>
          </p:cNvPr>
          <p:cNvPicPr>
            <a:picLocks noChangeAspect="1"/>
          </p:cNvPicPr>
          <p:nvPr/>
        </p:nvPicPr>
        <p:blipFill rotWithShape="1">
          <a:blip r:embed="rId4"/>
          <a:srcRect t="27577"/>
          <a:stretch/>
        </p:blipFill>
        <p:spPr>
          <a:xfrm>
            <a:off x="776443" y="1784017"/>
            <a:ext cx="4623623" cy="3990836"/>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pic>
        <p:nvPicPr>
          <p:cNvPr id="3" name="Picture 2">
            <a:extLst>
              <a:ext uri="{FF2B5EF4-FFF2-40B4-BE49-F238E27FC236}">
                <a16:creationId xmlns:a16="http://schemas.microsoft.com/office/drawing/2014/main" id="{515866AC-4E38-C842-99BA-0D28D40E04C9}"/>
              </a:ext>
            </a:extLst>
          </p:cNvPr>
          <p:cNvPicPr>
            <a:picLocks noChangeAspect="1"/>
          </p:cNvPicPr>
          <p:nvPr/>
        </p:nvPicPr>
        <p:blipFill rotWithShape="1">
          <a:blip r:embed="rId3"/>
          <a:srcRect t="9785"/>
          <a:stretch/>
        </p:blipFill>
        <p:spPr>
          <a:xfrm>
            <a:off x="7107592" y="1687963"/>
            <a:ext cx="3521403" cy="4371697"/>
          </a:xfrm>
          <a:prstGeom prst="rect">
            <a:avLst/>
          </a:prstGeom>
        </p:spPr>
      </p:pic>
      <p:sp>
        <p:nvSpPr>
          <p:cNvPr id="228" name="Google Shape;228;p12"/>
          <p:cNvSpPr txBox="1">
            <a:spLocks noGrp="1"/>
          </p:cNvSpPr>
          <p:nvPr>
            <p:ph type="title"/>
          </p:nvPr>
        </p:nvSpPr>
        <p:spPr>
          <a:xfrm>
            <a:off x="420190" y="320678"/>
            <a:ext cx="7742468" cy="101767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000"/>
              <a:buFont typeface="Arial"/>
              <a:buNone/>
            </a:pPr>
            <a:r>
              <a:rPr lang="en-US" dirty="0"/>
              <a:t>Remember the P.A.S.S. </a:t>
            </a:r>
            <a:r>
              <a:rPr lang="en-US" sz="3200" dirty="0"/>
              <a:t>Word</a:t>
            </a:r>
            <a:endParaRPr dirty="0"/>
          </a:p>
        </p:txBody>
      </p:sp>
      <p:sp>
        <p:nvSpPr>
          <p:cNvPr id="229" name="Google Shape;229;p12"/>
          <p:cNvSpPr txBox="1">
            <a:spLocks noGrp="1"/>
          </p:cNvSpPr>
          <p:nvPr>
            <p:ph type="body" idx="1"/>
          </p:nvPr>
        </p:nvSpPr>
        <p:spPr>
          <a:xfrm>
            <a:off x="420189" y="1486606"/>
            <a:ext cx="11372800" cy="4815769"/>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Clr>
                <a:schemeClr val="dk1"/>
              </a:buClr>
              <a:buSzPts val="2800"/>
              <a:buNone/>
            </a:pPr>
            <a:endParaRPr b="1" dirty="0"/>
          </a:p>
          <a:p>
            <a:pPr marL="0" lvl="0" indent="0" algn="ctr" rtl="0">
              <a:lnSpc>
                <a:spcPct val="100000"/>
              </a:lnSpc>
              <a:spcBef>
                <a:spcPts val="600"/>
              </a:spcBef>
              <a:spcAft>
                <a:spcPts val="0"/>
              </a:spcAft>
              <a:buClr>
                <a:schemeClr val="dk1"/>
              </a:buClr>
              <a:buSzPts val="2800"/>
              <a:buNone/>
            </a:pPr>
            <a:endParaRPr b="1" dirty="0"/>
          </a:p>
          <a:p>
            <a:pPr marL="0" lvl="0" indent="0" algn="ctr" rtl="0">
              <a:lnSpc>
                <a:spcPct val="100000"/>
              </a:lnSpc>
              <a:spcBef>
                <a:spcPts val="600"/>
              </a:spcBef>
              <a:spcAft>
                <a:spcPts val="0"/>
              </a:spcAft>
              <a:buClr>
                <a:schemeClr val="dk1"/>
              </a:buClr>
              <a:buSzPts val="2800"/>
              <a:buNone/>
            </a:pPr>
            <a:endParaRPr b="1" dirty="0"/>
          </a:p>
          <a:p>
            <a:pPr marL="0" lvl="0" indent="0" algn="ctr" rtl="0">
              <a:lnSpc>
                <a:spcPct val="100000"/>
              </a:lnSpc>
              <a:spcBef>
                <a:spcPts val="600"/>
              </a:spcBef>
              <a:spcAft>
                <a:spcPts val="0"/>
              </a:spcAft>
              <a:buClr>
                <a:schemeClr val="dk1"/>
              </a:buClr>
              <a:buSzPts val="2800"/>
              <a:buNone/>
            </a:pPr>
            <a:endParaRPr b="1" dirty="0"/>
          </a:p>
          <a:p>
            <a:pPr marL="0" lvl="0" indent="0" algn="ctr" rtl="0">
              <a:lnSpc>
                <a:spcPct val="100000"/>
              </a:lnSpc>
              <a:spcBef>
                <a:spcPts val="600"/>
              </a:spcBef>
              <a:spcAft>
                <a:spcPts val="0"/>
              </a:spcAft>
              <a:buClr>
                <a:schemeClr val="dk1"/>
              </a:buClr>
              <a:buSzPts val="2800"/>
              <a:buNone/>
            </a:pPr>
            <a:endParaRPr b="1" dirty="0"/>
          </a:p>
          <a:p>
            <a:pPr marL="0" lvl="0" indent="0" algn="ctr" rtl="0">
              <a:lnSpc>
                <a:spcPct val="100000"/>
              </a:lnSpc>
              <a:spcBef>
                <a:spcPts val="600"/>
              </a:spcBef>
              <a:spcAft>
                <a:spcPts val="0"/>
              </a:spcAft>
              <a:buClr>
                <a:schemeClr val="dk1"/>
              </a:buClr>
              <a:buSzPts val="2800"/>
              <a:buNone/>
            </a:pPr>
            <a:endParaRPr b="1" dirty="0"/>
          </a:p>
          <a:p>
            <a:pPr marL="0" indent="0" algn="ctr"/>
            <a:r>
              <a:rPr lang="en-US" b="1" dirty="0"/>
              <a:t>                                    </a:t>
            </a:r>
            <a:endParaRPr lang="en-US" dirty="0"/>
          </a:p>
          <a:p>
            <a:pPr marL="0" lvl="0" indent="0" algn="ctr" rtl="0">
              <a:lnSpc>
                <a:spcPct val="100000"/>
              </a:lnSpc>
              <a:spcBef>
                <a:spcPts val="600"/>
              </a:spcBef>
              <a:spcAft>
                <a:spcPts val="0"/>
              </a:spcAft>
              <a:buClr>
                <a:schemeClr val="dk1"/>
              </a:buClr>
              <a:buSzPts val="2800"/>
              <a:buNone/>
            </a:pPr>
            <a:endParaRPr b="1" dirty="0"/>
          </a:p>
          <a:p>
            <a:pPr marL="0" lvl="0" indent="0" algn="ctr" rtl="0">
              <a:lnSpc>
                <a:spcPct val="100000"/>
              </a:lnSpc>
              <a:spcBef>
                <a:spcPts val="600"/>
              </a:spcBef>
              <a:spcAft>
                <a:spcPts val="0"/>
              </a:spcAft>
              <a:buClr>
                <a:schemeClr val="dk1"/>
              </a:buClr>
              <a:buSzPts val="2800"/>
              <a:buNone/>
            </a:pPr>
            <a:endParaRPr lang="en-US" b="1" dirty="0"/>
          </a:p>
        </p:txBody>
      </p:sp>
      <p:sp>
        <p:nvSpPr>
          <p:cNvPr id="231" name="Google Shape;231;p12"/>
          <p:cNvSpPr txBox="1">
            <a:spLocks noGrp="1"/>
          </p:cNvSpPr>
          <p:nvPr>
            <p:ph type="body" idx="4"/>
          </p:nvPr>
        </p:nvSpPr>
        <p:spPr>
          <a:xfrm>
            <a:off x="10628995" y="5931568"/>
            <a:ext cx="993510" cy="305892"/>
          </a:xfrm>
          <a:prstGeom prst="rect">
            <a:avLst/>
          </a:prstGeom>
          <a:noFill/>
          <a:ln w="9525" cap="flat" cmpd="sng">
            <a:solidFill>
              <a:srgbClr val="575757"/>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1400"/>
              <a:buNone/>
            </a:pPr>
            <a:r>
              <a:rPr lang="en-US"/>
              <a:t>PM 6-11</a:t>
            </a:r>
            <a:endParaRPr/>
          </a:p>
        </p:txBody>
      </p:sp>
      <p:sp>
        <p:nvSpPr>
          <p:cNvPr id="232" name="Google Shape;232;p12"/>
          <p:cNvSpPr txBox="1">
            <a:spLocks noGrp="1"/>
          </p:cNvSpPr>
          <p:nvPr>
            <p:ph type="body" idx="2"/>
          </p:nvPr>
        </p:nvSpPr>
        <p:spPr>
          <a:xfrm>
            <a:off x="1906383" y="6385716"/>
            <a:ext cx="5918663" cy="303212"/>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AEABAB"/>
              </a:buClr>
              <a:buSzPts val="1200"/>
              <a:buNone/>
            </a:pPr>
            <a:r>
              <a:rPr lang="en-US"/>
              <a:t>CERT Basic Training Unit 6: Fire Safety and Utility Controls</a:t>
            </a:r>
            <a:endParaRPr/>
          </a:p>
        </p:txBody>
      </p:sp>
      <p:sp>
        <p:nvSpPr>
          <p:cNvPr id="233" name="Google Shape;233;p12"/>
          <p:cNvSpPr txBox="1">
            <a:spLocks noGrp="1"/>
          </p:cNvSpPr>
          <p:nvPr>
            <p:ph type="body" idx="3"/>
          </p:nvPr>
        </p:nvSpPr>
        <p:spPr>
          <a:xfrm>
            <a:off x="9376756" y="6385716"/>
            <a:ext cx="2405149" cy="303212"/>
          </a:xfrm>
          <a:prstGeom prst="rect">
            <a:avLst/>
          </a:prstGeom>
          <a:noFill/>
          <a:ln>
            <a:noFill/>
          </a:ln>
        </p:spPr>
        <p:txBody>
          <a:bodyPr spcFirstLastPara="1" wrap="square" lIns="91425" tIns="45700" rIns="91425" bIns="45700" anchor="ctr" anchorCtr="0">
            <a:noAutofit/>
          </a:bodyPr>
          <a:lstStyle/>
          <a:p>
            <a:pPr marL="0" lvl="0" indent="0" algn="r" rtl="0">
              <a:lnSpc>
                <a:spcPct val="90000"/>
              </a:lnSpc>
              <a:spcBef>
                <a:spcPts val="0"/>
              </a:spcBef>
              <a:spcAft>
                <a:spcPts val="0"/>
              </a:spcAft>
              <a:buClr>
                <a:srgbClr val="AEABAB"/>
              </a:buClr>
              <a:buSzPts val="1200"/>
              <a:buNone/>
            </a:pPr>
            <a:r>
              <a:rPr lang="en-US"/>
              <a:t>6-11</a:t>
            </a:r>
            <a:endParaRPr/>
          </a:p>
        </p:txBody>
      </p:sp>
      <p:sp>
        <p:nvSpPr>
          <p:cNvPr id="2" name="TextBox 1">
            <a:extLst>
              <a:ext uri="{FF2B5EF4-FFF2-40B4-BE49-F238E27FC236}">
                <a16:creationId xmlns:a16="http://schemas.microsoft.com/office/drawing/2014/main" id="{37A28F56-5583-574D-B225-010A57F7687C}"/>
              </a:ext>
            </a:extLst>
          </p:cNvPr>
          <p:cNvSpPr txBox="1"/>
          <p:nvPr/>
        </p:nvSpPr>
        <p:spPr>
          <a:xfrm>
            <a:off x="572061" y="2163011"/>
            <a:ext cx="6037745" cy="3231654"/>
          </a:xfrm>
          <a:prstGeom prst="rect">
            <a:avLst/>
          </a:prstGeom>
          <a:noFill/>
        </p:spPr>
        <p:txBody>
          <a:bodyPr wrap="square" rtlCol="0">
            <a:spAutoFit/>
          </a:bodyPr>
          <a:lstStyle/>
          <a:p>
            <a:pPr marL="342900" indent="-342900">
              <a:spcBef>
                <a:spcPts val="1200"/>
              </a:spcBef>
              <a:spcAft>
                <a:spcPts val="600"/>
              </a:spcAft>
              <a:buClr>
                <a:schemeClr val="accent6">
                  <a:lumMod val="75000"/>
                </a:schemeClr>
              </a:buClr>
              <a:buFont typeface="Arial" panose="020B0604020202020204" pitchFamily="34" charset="0"/>
              <a:buChar char="•"/>
            </a:pPr>
            <a:r>
              <a:rPr lang="en-US" altLang="en-US" sz="2800" b="1" u="sng" dirty="0">
                <a:solidFill>
                  <a:srgbClr val="FF0000"/>
                </a:solidFill>
              </a:rPr>
              <a:t>Size-up</a:t>
            </a:r>
            <a:r>
              <a:rPr lang="en-US" altLang="en-US" sz="2800" dirty="0">
                <a:solidFill>
                  <a:schemeClr val="tx1"/>
                </a:solidFill>
              </a:rPr>
              <a:t>: is fire small enough?</a:t>
            </a:r>
          </a:p>
          <a:p>
            <a:pPr marL="342900" indent="-342900">
              <a:spcBef>
                <a:spcPts val="1200"/>
              </a:spcBef>
              <a:spcAft>
                <a:spcPts val="600"/>
              </a:spcAft>
              <a:buClr>
                <a:schemeClr val="accent6">
                  <a:lumMod val="75000"/>
                </a:schemeClr>
              </a:buClr>
              <a:buFont typeface="Arial" panose="020B0604020202020204" pitchFamily="34" charset="0"/>
              <a:buChar char="•"/>
            </a:pPr>
            <a:r>
              <a:rPr lang="en-US" altLang="en-US" sz="2800" dirty="0">
                <a:solidFill>
                  <a:schemeClr val="tx1"/>
                </a:solidFill>
              </a:rPr>
              <a:t>Does team have the </a:t>
            </a:r>
            <a:r>
              <a:rPr lang="en-US" altLang="en-US" sz="2800" b="1" u="sng" dirty="0">
                <a:solidFill>
                  <a:srgbClr val="FF0000"/>
                </a:solidFill>
              </a:rPr>
              <a:t>right</a:t>
            </a:r>
            <a:r>
              <a:rPr lang="en-US" altLang="en-US" sz="2800" dirty="0">
                <a:solidFill>
                  <a:schemeClr val="tx1"/>
                </a:solidFill>
              </a:rPr>
              <a:t> type?</a:t>
            </a:r>
          </a:p>
          <a:p>
            <a:pPr marL="342900" indent="-342900">
              <a:spcBef>
                <a:spcPts val="1200"/>
              </a:spcBef>
              <a:spcAft>
                <a:spcPts val="600"/>
              </a:spcAft>
              <a:buClr>
                <a:schemeClr val="accent6">
                  <a:lumMod val="75000"/>
                </a:schemeClr>
              </a:buClr>
              <a:buFont typeface="Arial" panose="020B0604020202020204" pitchFamily="34" charset="0"/>
              <a:buChar char="•"/>
            </a:pPr>
            <a:r>
              <a:rPr lang="en-US" altLang="en-US" sz="2800" b="1" u="sng" dirty="0">
                <a:solidFill>
                  <a:srgbClr val="FF0000"/>
                </a:solidFill>
              </a:rPr>
              <a:t>Test</a:t>
            </a:r>
            <a:r>
              <a:rPr lang="en-US" altLang="en-US" sz="2800" dirty="0">
                <a:solidFill>
                  <a:schemeClr val="tx1"/>
                </a:solidFill>
              </a:rPr>
              <a:t> extinguisher after pulling pin</a:t>
            </a:r>
          </a:p>
          <a:p>
            <a:pPr marL="342900" indent="-342900">
              <a:spcBef>
                <a:spcPts val="1200"/>
              </a:spcBef>
              <a:spcAft>
                <a:spcPts val="600"/>
              </a:spcAft>
              <a:buClr>
                <a:schemeClr val="accent6">
                  <a:lumMod val="75000"/>
                </a:schemeClr>
              </a:buClr>
              <a:buFont typeface="Arial" panose="020B0604020202020204" pitchFamily="34" charset="0"/>
              <a:buChar char="•"/>
            </a:pPr>
            <a:r>
              <a:rPr lang="en-US" altLang="en-US" sz="2800" dirty="0">
                <a:solidFill>
                  <a:schemeClr val="tx1"/>
                </a:solidFill>
              </a:rPr>
              <a:t>Aim nozzle at </a:t>
            </a:r>
            <a:r>
              <a:rPr lang="en-US" altLang="en-US" sz="2800" b="1" u="sng" dirty="0">
                <a:solidFill>
                  <a:srgbClr val="FF0000"/>
                </a:solidFill>
              </a:rPr>
              <a:t>base</a:t>
            </a:r>
            <a:r>
              <a:rPr lang="en-US" altLang="en-US" sz="2800" dirty="0">
                <a:solidFill>
                  <a:schemeClr val="tx1"/>
                </a:solidFill>
              </a:rPr>
              <a:t> of fire (not flames)</a:t>
            </a:r>
          </a:p>
          <a:p>
            <a:endParaRPr lang="en-US"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Shape 237"/>
        <p:cNvGrpSpPr/>
        <p:nvPr/>
      </p:nvGrpSpPr>
      <p:grpSpPr>
        <a:xfrm>
          <a:off x="0" y="0"/>
          <a:ext cx="0" cy="0"/>
          <a:chOff x="0" y="0"/>
          <a:chExt cx="0" cy="0"/>
        </a:xfrm>
      </p:grpSpPr>
      <p:sp>
        <p:nvSpPr>
          <p:cNvPr id="238" name="Google Shape;238;p13"/>
          <p:cNvSpPr txBox="1">
            <a:spLocks noGrp="1"/>
          </p:cNvSpPr>
          <p:nvPr>
            <p:ph type="title"/>
          </p:nvPr>
        </p:nvSpPr>
        <p:spPr>
          <a:xfrm>
            <a:off x="420190" y="320678"/>
            <a:ext cx="7742468" cy="101767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000"/>
              <a:buFont typeface="Arial"/>
              <a:buNone/>
            </a:pPr>
            <a:r>
              <a:rPr lang="en-US"/>
              <a:t>Interior Wet Standpipes</a:t>
            </a:r>
            <a:endParaRPr/>
          </a:p>
        </p:txBody>
      </p:sp>
      <p:sp>
        <p:nvSpPr>
          <p:cNvPr id="239" name="Google Shape;239;p13"/>
          <p:cNvSpPr txBox="1">
            <a:spLocks noGrp="1"/>
          </p:cNvSpPr>
          <p:nvPr>
            <p:ph type="body" idx="1"/>
          </p:nvPr>
        </p:nvSpPr>
        <p:spPr>
          <a:xfrm>
            <a:off x="1839143" y="1521230"/>
            <a:ext cx="5806851" cy="4781145"/>
          </a:xfrm>
          <a:prstGeom prst="rect">
            <a:avLst/>
          </a:prstGeom>
          <a:noFill/>
          <a:ln>
            <a:noFill/>
          </a:ln>
        </p:spPr>
        <p:txBody>
          <a:bodyPr spcFirstLastPara="1" wrap="square" lIns="91425" tIns="45700" rIns="91425" bIns="45700" anchor="t" anchorCtr="0">
            <a:normAutofit/>
          </a:bodyPr>
          <a:lstStyle/>
          <a:p>
            <a:pPr marL="228600" lvl="0" indent="-228600" algn="l" rtl="0">
              <a:lnSpc>
                <a:spcPct val="100000"/>
              </a:lnSpc>
              <a:spcBef>
                <a:spcPts val="0"/>
              </a:spcBef>
              <a:spcAft>
                <a:spcPts val="0"/>
              </a:spcAft>
              <a:buClr>
                <a:schemeClr val="dk1"/>
              </a:buClr>
              <a:buSzPts val="2800"/>
              <a:buChar char="•"/>
            </a:pPr>
            <a:r>
              <a:rPr lang="en-US"/>
              <a:t>Usually found in commercial buildings or apartments </a:t>
            </a:r>
            <a:endParaRPr/>
          </a:p>
          <a:p>
            <a:pPr marL="228600" lvl="0" indent="-228600" algn="l" rtl="0">
              <a:lnSpc>
                <a:spcPct val="100000"/>
              </a:lnSpc>
              <a:spcBef>
                <a:spcPts val="600"/>
              </a:spcBef>
              <a:spcAft>
                <a:spcPts val="0"/>
              </a:spcAft>
              <a:buClr>
                <a:schemeClr val="dk1"/>
              </a:buClr>
              <a:buSzPts val="2800"/>
              <a:buChar char="•"/>
            </a:pPr>
            <a:r>
              <a:rPr lang="en-US"/>
              <a:t>CERT volunteers should not operate </a:t>
            </a:r>
            <a:endParaRPr/>
          </a:p>
        </p:txBody>
      </p:sp>
      <p:pic>
        <p:nvPicPr>
          <p:cNvPr id="240" name="Google Shape;240;p13" descr="Photo of a valve wheel on wet standpipe."/>
          <p:cNvPicPr preferRelativeResize="0"/>
          <p:nvPr/>
        </p:nvPicPr>
        <p:blipFill rotWithShape="1">
          <a:blip r:embed="rId3">
            <a:alphaModFix/>
          </a:blip>
          <a:srcRect/>
          <a:stretch/>
        </p:blipFill>
        <p:spPr>
          <a:xfrm>
            <a:off x="6840338" y="2292035"/>
            <a:ext cx="3432458" cy="2273930"/>
          </a:xfrm>
          <a:prstGeom prst="rect">
            <a:avLst/>
          </a:prstGeom>
          <a:noFill/>
          <a:ln>
            <a:noFill/>
          </a:ln>
        </p:spPr>
      </p:pic>
      <p:sp>
        <p:nvSpPr>
          <p:cNvPr id="241" name="Google Shape;241;p13"/>
          <p:cNvSpPr txBox="1">
            <a:spLocks noGrp="1"/>
          </p:cNvSpPr>
          <p:nvPr>
            <p:ph type="body" idx="4"/>
          </p:nvPr>
        </p:nvSpPr>
        <p:spPr>
          <a:xfrm>
            <a:off x="10385367" y="5881860"/>
            <a:ext cx="1363212" cy="355600"/>
          </a:xfrm>
          <a:prstGeom prst="rect">
            <a:avLst/>
          </a:prstGeom>
          <a:noFill/>
          <a:ln w="9525" cap="flat" cmpd="sng">
            <a:solidFill>
              <a:srgbClr val="575757"/>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1400"/>
              <a:buNone/>
            </a:pPr>
            <a:r>
              <a:rPr lang="en-US"/>
              <a:t>PM 6-11</a:t>
            </a:r>
            <a:endParaRPr/>
          </a:p>
        </p:txBody>
      </p:sp>
      <p:sp>
        <p:nvSpPr>
          <p:cNvPr id="242" name="Google Shape;242;p13"/>
          <p:cNvSpPr txBox="1">
            <a:spLocks noGrp="1"/>
          </p:cNvSpPr>
          <p:nvPr>
            <p:ph type="body" idx="2"/>
          </p:nvPr>
        </p:nvSpPr>
        <p:spPr>
          <a:xfrm>
            <a:off x="1906383" y="6385716"/>
            <a:ext cx="5918663" cy="303212"/>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AEABAB"/>
              </a:buClr>
              <a:buSzPts val="1200"/>
              <a:buNone/>
            </a:pPr>
            <a:r>
              <a:rPr lang="en-US"/>
              <a:t>CERT Basic Training Unit 6: Fire Safety and Utility Controls</a:t>
            </a:r>
            <a:endParaRPr/>
          </a:p>
        </p:txBody>
      </p:sp>
      <p:sp>
        <p:nvSpPr>
          <p:cNvPr id="243" name="Google Shape;243;p13"/>
          <p:cNvSpPr txBox="1">
            <a:spLocks noGrp="1"/>
          </p:cNvSpPr>
          <p:nvPr>
            <p:ph type="body" idx="3"/>
          </p:nvPr>
        </p:nvSpPr>
        <p:spPr>
          <a:xfrm>
            <a:off x="9376756" y="6385716"/>
            <a:ext cx="2405149" cy="303212"/>
          </a:xfrm>
          <a:prstGeom prst="rect">
            <a:avLst/>
          </a:prstGeom>
          <a:noFill/>
          <a:ln>
            <a:noFill/>
          </a:ln>
        </p:spPr>
        <p:txBody>
          <a:bodyPr spcFirstLastPara="1" wrap="square" lIns="91425" tIns="45700" rIns="91425" bIns="45700" anchor="ctr" anchorCtr="0">
            <a:noAutofit/>
          </a:bodyPr>
          <a:lstStyle/>
          <a:p>
            <a:pPr marL="0" lvl="0" indent="0" algn="r" rtl="0">
              <a:lnSpc>
                <a:spcPct val="90000"/>
              </a:lnSpc>
              <a:spcBef>
                <a:spcPts val="0"/>
              </a:spcBef>
              <a:spcAft>
                <a:spcPts val="0"/>
              </a:spcAft>
              <a:buClr>
                <a:srgbClr val="AEABAB"/>
              </a:buClr>
              <a:buSzPts val="1200"/>
              <a:buNone/>
            </a:pPr>
            <a:r>
              <a:rPr lang="en-US"/>
              <a:t>6-12</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p15"/>
          <p:cNvSpPr txBox="1">
            <a:spLocks noGrp="1"/>
          </p:cNvSpPr>
          <p:nvPr>
            <p:ph type="title"/>
          </p:nvPr>
        </p:nvSpPr>
        <p:spPr>
          <a:xfrm>
            <a:off x="420190" y="320678"/>
            <a:ext cx="7742468" cy="101767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000"/>
              <a:buFont typeface="Arial"/>
              <a:buNone/>
            </a:pPr>
            <a:r>
              <a:rPr lang="en-US" dirty="0"/>
              <a:t>Fire Suppression Safety</a:t>
            </a:r>
            <a:endParaRPr dirty="0"/>
          </a:p>
        </p:txBody>
      </p:sp>
      <p:sp>
        <p:nvSpPr>
          <p:cNvPr id="261" name="Google Shape;261;p15"/>
          <p:cNvSpPr txBox="1">
            <a:spLocks noGrp="1"/>
          </p:cNvSpPr>
          <p:nvPr>
            <p:ph type="body" idx="4"/>
          </p:nvPr>
        </p:nvSpPr>
        <p:spPr>
          <a:xfrm>
            <a:off x="10385367" y="5881860"/>
            <a:ext cx="1363212" cy="355600"/>
          </a:xfrm>
          <a:prstGeom prst="rect">
            <a:avLst/>
          </a:prstGeom>
          <a:noFill/>
          <a:ln w="9525" cap="flat" cmpd="sng">
            <a:solidFill>
              <a:srgbClr val="575757"/>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1400"/>
              <a:buNone/>
            </a:pPr>
            <a:r>
              <a:rPr lang="en-US"/>
              <a:t>PM 6-12</a:t>
            </a:r>
            <a:endParaRPr/>
          </a:p>
        </p:txBody>
      </p:sp>
      <p:sp>
        <p:nvSpPr>
          <p:cNvPr id="262" name="Google Shape;262;p15"/>
          <p:cNvSpPr txBox="1">
            <a:spLocks noGrp="1"/>
          </p:cNvSpPr>
          <p:nvPr>
            <p:ph type="body" idx="2"/>
          </p:nvPr>
        </p:nvSpPr>
        <p:spPr>
          <a:xfrm>
            <a:off x="1906383" y="6385716"/>
            <a:ext cx="5918663" cy="303212"/>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AEABAB"/>
              </a:buClr>
              <a:buSzPts val="1200"/>
              <a:buNone/>
            </a:pPr>
            <a:r>
              <a:rPr lang="en-US"/>
              <a:t>CERT Basic Training Unit 6: Fire Safety and Utility Controls</a:t>
            </a:r>
            <a:endParaRPr/>
          </a:p>
        </p:txBody>
      </p:sp>
      <p:sp>
        <p:nvSpPr>
          <p:cNvPr id="263" name="Google Shape;263;p15"/>
          <p:cNvSpPr txBox="1">
            <a:spLocks noGrp="1"/>
          </p:cNvSpPr>
          <p:nvPr>
            <p:ph type="body" idx="3"/>
          </p:nvPr>
        </p:nvSpPr>
        <p:spPr>
          <a:xfrm>
            <a:off x="9376756" y="6385716"/>
            <a:ext cx="2405149" cy="303212"/>
          </a:xfrm>
          <a:prstGeom prst="rect">
            <a:avLst/>
          </a:prstGeom>
          <a:noFill/>
          <a:ln>
            <a:noFill/>
          </a:ln>
        </p:spPr>
        <p:txBody>
          <a:bodyPr spcFirstLastPara="1" wrap="square" lIns="91425" tIns="45700" rIns="91425" bIns="45700" anchor="ctr" anchorCtr="0">
            <a:noAutofit/>
          </a:bodyPr>
          <a:lstStyle/>
          <a:p>
            <a:pPr marL="0" lvl="0" indent="0" algn="r" rtl="0">
              <a:lnSpc>
                <a:spcPct val="90000"/>
              </a:lnSpc>
              <a:spcBef>
                <a:spcPts val="0"/>
              </a:spcBef>
              <a:spcAft>
                <a:spcPts val="0"/>
              </a:spcAft>
              <a:buClr>
                <a:srgbClr val="AEABAB"/>
              </a:buClr>
              <a:buSzPts val="1200"/>
              <a:buNone/>
            </a:pPr>
            <a:r>
              <a:rPr lang="en-US"/>
              <a:t>6-14</a:t>
            </a:r>
            <a:endParaRPr/>
          </a:p>
        </p:txBody>
      </p:sp>
      <p:pic>
        <p:nvPicPr>
          <p:cNvPr id="8" name="Picture 2">
            <a:extLst>
              <a:ext uri="{FF2B5EF4-FFF2-40B4-BE49-F238E27FC236}">
                <a16:creationId xmlns:a16="http://schemas.microsoft.com/office/drawing/2014/main" id="{69B76FAA-3039-AB45-A804-3028E6D5800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171273" y="3911772"/>
            <a:ext cx="2133600" cy="214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descr="CERTFireExtinguisher">
            <a:extLst>
              <a:ext uri="{FF2B5EF4-FFF2-40B4-BE49-F238E27FC236}">
                <a16:creationId xmlns:a16="http://schemas.microsoft.com/office/drawing/2014/main" id="{602B77D4-5510-564B-9AFF-7F93EA7660F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9885" r="6085"/>
          <a:stretch>
            <a:fillRect/>
          </a:stretch>
        </p:blipFill>
        <p:spPr bwMode="auto">
          <a:xfrm>
            <a:off x="7942673" y="1775482"/>
            <a:ext cx="2590800" cy="20621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1B64B63-3055-3943-BBF8-681D55659ACF}"/>
              </a:ext>
            </a:extLst>
          </p:cNvPr>
          <p:cNvSpPr txBox="1"/>
          <p:nvPr/>
        </p:nvSpPr>
        <p:spPr>
          <a:xfrm>
            <a:off x="782053" y="1775482"/>
            <a:ext cx="6617368" cy="4124206"/>
          </a:xfrm>
          <a:prstGeom prst="rect">
            <a:avLst/>
          </a:prstGeom>
          <a:noFill/>
        </p:spPr>
        <p:txBody>
          <a:bodyPr wrap="square" rtlCol="0">
            <a:spAutoFit/>
          </a:bodyPr>
          <a:lstStyle/>
          <a:p>
            <a:pPr marL="285750" indent="-285750">
              <a:buClr>
                <a:schemeClr val="accent6">
                  <a:lumMod val="75000"/>
                </a:schemeClr>
              </a:buClr>
              <a:buFont typeface="Arial" panose="020B0604020202020204" pitchFamily="34" charset="0"/>
              <a:buChar char="•"/>
            </a:pPr>
            <a:r>
              <a:rPr lang="en-US" sz="2800" dirty="0"/>
              <a:t>Always fight fire with a buddy</a:t>
            </a:r>
          </a:p>
          <a:p>
            <a:pPr marL="285750" indent="-285750">
              <a:buClr>
                <a:schemeClr val="accent6">
                  <a:lumMod val="75000"/>
                </a:schemeClr>
              </a:buClr>
              <a:buFont typeface="Arial" panose="020B0604020202020204" pitchFamily="34" charset="0"/>
              <a:buChar char="•"/>
            </a:pPr>
            <a:r>
              <a:rPr lang="en-US" sz="2800" dirty="0"/>
              <a:t>Feel door with back of hand from bottom up (enter only if cool)</a:t>
            </a:r>
          </a:p>
          <a:p>
            <a:pPr marL="285750" indent="-285750">
              <a:buClr>
                <a:schemeClr val="accent6">
                  <a:lumMod val="75000"/>
                </a:schemeClr>
              </a:buClr>
              <a:buFont typeface="Arial" panose="020B0604020202020204" pitchFamily="34" charset="0"/>
              <a:buChar char="•"/>
            </a:pPr>
            <a:r>
              <a:rPr lang="en-US" sz="2800" dirty="0"/>
              <a:t>Get down low before entering (heat, smoke, &amp; gases are up high)</a:t>
            </a:r>
          </a:p>
          <a:p>
            <a:pPr marL="285750" indent="-285750">
              <a:buClr>
                <a:schemeClr val="accent6">
                  <a:lumMod val="75000"/>
                </a:schemeClr>
              </a:buClr>
              <a:buFont typeface="Arial" panose="020B0604020202020204" pitchFamily="34" charset="0"/>
              <a:buChar char="•"/>
            </a:pPr>
            <a:r>
              <a:rPr lang="en-US" sz="2800" dirty="0"/>
              <a:t>Always locate two exits</a:t>
            </a:r>
          </a:p>
          <a:p>
            <a:pPr marL="285750" indent="-285750">
              <a:buClr>
                <a:schemeClr val="accent6">
                  <a:lumMod val="75000"/>
                </a:schemeClr>
              </a:buClr>
              <a:buFont typeface="Arial" panose="020B0604020202020204" pitchFamily="34" charset="0"/>
              <a:buChar char="•"/>
            </a:pPr>
            <a:r>
              <a:rPr lang="en-US" sz="2800" dirty="0"/>
              <a:t>If uncomfortable due to heat or smoke, </a:t>
            </a:r>
            <a:r>
              <a:rPr lang="en-US" sz="2800" dirty="0">
                <a:solidFill>
                  <a:srgbClr val="FF0000"/>
                </a:solidFill>
              </a:rPr>
              <a:t>GET OUT!</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endParaRPr lang="en-US"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Google Shape;248;p14"/>
          <p:cNvSpPr txBox="1">
            <a:spLocks noGrp="1"/>
          </p:cNvSpPr>
          <p:nvPr>
            <p:ph type="title"/>
          </p:nvPr>
        </p:nvSpPr>
        <p:spPr>
          <a:xfrm>
            <a:off x="420190" y="320678"/>
            <a:ext cx="7742468" cy="101767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000"/>
              <a:buFont typeface="Arial"/>
              <a:buNone/>
            </a:pPr>
            <a:r>
              <a:rPr lang="en-US"/>
              <a:t>Fire Suppression Safety</a:t>
            </a:r>
            <a:endParaRPr/>
          </a:p>
        </p:txBody>
      </p:sp>
      <p:sp>
        <p:nvSpPr>
          <p:cNvPr id="252" name="Google Shape;252;p14"/>
          <p:cNvSpPr txBox="1">
            <a:spLocks noGrp="1"/>
          </p:cNvSpPr>
          <p:nvPr>
            <p:ph type="body" idx="2"/>
          </p:nvPr>
        </p:nvSpPr>
        <p:spPr>
          <a:xfrm>
            <a:off x="1906383" y="6385716"/>
            <a:ext cx="5918663" cy="303212"/>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AEABAB"/>
              </a:buClr>
              <a:buSzPts val="1200"/>
              <a:buNone/>
            </a:pPr>
            <a:r>
              <a:rPr lang="en-US"/>
              <a:t>CERT Basic Training Unit 6: Fire Safety and Utility Controls</a:t>
            </a:r>
            <a:endParaRPr/>
          </a:p>
        </p:txBody>
      </p:sp>
      <p:sp>
        <p:nvSpPr>
          <p:cNvPr id="253" name="Google Shape;253;p14"/>
          <p:cNvSpPr txBox="1">
            <a:spLocks noGrp="1"/>
          </p:cNvSpPr>
          <p:nvPr>
            <p:ph type="body" idx="3"/>
          </p:nvPr>
        </p:nvSpPr>
        <p:spPr>
          <a:xfrm>
            <a:off x="9376756" y="6385716"/>
            <a:ext cx="2405149" cy="303212"/>
          </a:xfrm>
          <a:prstGeom prst="rect">
            <a:avLst/>
          </a:prstGeom>
          <a:noFill/>
          <a:ln>
            <a:noFill/>
          </a:ln>
        </p:spPr>
        <p:txBody>
          <a:bodyPr spcFirstLastPara="1" wrap="square" lIns="91425" tIns="45700" rIns="91425" bIns="45700" anchor="ctr" anchorCtr="0">
            <a:noAutofit/>
          </a:bodyPr>
          <a:lstStyle/>
          <a:p>
            <a:pPr marL="0" lvl="0" indent="0" algn="r" rtl="0">
              <a:lnSpc>
                <a:spcPct val="90000"/>
              </a:lnSpc>
              <a:spcBef>
                <a:spcPts val="0"/>
              </a:spcBef>
              <a:spcAft>
                <a:spcPts val="0"/>
              </a:spcAft>
              <a:buClr>
                <a:srgbClr val="AEABAB"/>
              </a:buClr>
              <a:buSzPts val="1200"/>
              <a:buNone/>
            </a:pPr>
            <a:r>
              <a:rPr lang="en-US"/>
              <a:t>6-13</a:t>
            </a:r>
            <a:endParaRPr/>
          </a:p>
        </p:txBody>
      </p:sp>
      <p:pic>
        <p:nvPicPr>
          <p:cNvPr id="8" name="Unit 2 Christmas tree fires .mp4">
            <a:hlinkClick r:id="" action="ppaction://media"/>
            <a:extLst>
              <a:ext uri="{FF2B5EF4-FFF2-40B4-BE49-F238E27FC236}">
                <a16:creationId xmlns:a16="http://schemas.microsoft.com/office/drawing/2014/main" id="{593E7720-59DC-C34F-887E-6E16FA800E2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1463"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Google Shape;268;p16"/>
          <p:cNvSpPr txBox="1">
            <a:spLocks noGrp="1"/>
          </p:cNvSpPr>
          <p:nvPr>
            <p:ph type="title"/>
          </p:nvPr>
        </p:nvSpPr>
        <p:spPr>
          <a:xfrm>
            <a:off x="420190" y="320678"/>
            <a:ext cx="7742468" cy="101767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000"/>
              <a:buFont typeface="Arial"/>
              <a:buNone/>
            </a:pPr>
            <a:r>
              <a:rPr lang="en-US"/>
              <a:t>Reducing Electrical Hazards</a:t>
            </a:r>
            <a:endParaRPr/>
          </a:p>
        </p:txBody>
      </p:sp>
      <p:sp>
        <p:nvSpPr>
          <p:cNvPr id="269" name="Google Shape;269;p16"/>
          <p:cNvSpPr txBox="1">
            <a:spLocks noGrp="1"/>
          </p:cNvSpPr>
          <p:nvPr>
            <p:ph type="body" idx="1"/>
          </p:nvPr>
        </p:nvSpPr>
        <p:spPr>
          <a:xfrm>
            <a:off x="420190" y="1521231"/>
            <a:ext cx="6150427" cy="4212374"/>
          </a:xfrm>
          <a:prstGeom prst="rect">
            <a:avLst/>
          </a:prstGeom>
          <a:noFill/>
          <a:ln>
            <a:noFill/>
          </a:ln>
        </p:spPr>
        <p:txBody>
          <a:bodyPr spcFirstLastPara="1" wrap="square" lIns="91425" tIns="45700" rIns="91425" bIns="45700" anchor="t" anchorCtr="0">
            <a:normAutofit/>
          </a:bodyPr>
          <a:lstStyle/>
          <a:p>
            <a:pPr indent="-457200">
              <a:spcBef>
                <a:spcPts val="0"/>
              </a:spcBef>
              <a:buClr>
                <a:schemeClr val="accent6">
                  <a:lumMod val="75000"/>
                </a:schemeClr>
              </a:buClr>
            </a:pPr>
            <a:r>
              <a:rPr lang="en-US" sz="3200" dirty="0"/>
              <a:t>Avoid the “electrical octopus”</a:t>
            </a:r>
            <a:endParaRPr sz="3200" dirty="0"/>
          </a:p>
          <a:p>
            <a:pPr indent="-457200">
              <a:buClr>
                <a:schemeClr val="accent6">
                  <a:lumMod val="75000"/>
                </a:schemeClr>
              </a:buClr>
            </a:pPr>
            <a:r>
              <a:rPr lang="en-US" sz="3200" dirty="0"/>
              <a:t>Don’t run cords under carpets </a:t>
            </a:r>
            <a:endParaRPr sz="3200" dirty="0"/>
          </a:p>
          <a:p>
            <a:pPr indent="-457200">
              <a:buClr>
                <a:schemeClr val="accent6">
                  <a:lumMod val="75000"/>
                </a:schemeClr>
              </a:buClr>
            </a:pPr>
            <a:r>
              <a:rPr lang="en-US" sz="3200" dirty="0"/>
              <a:t>Check for and replace broken or frayed cords </a:t>
            </a:r>
            <a:endParaRPr sz="3200" dirty="0"/>
          </a:p>
          <a:p>
            <a:pPr indent="-457200">
              <a:buClr>
                <a:schemeClr val="accent6">
                  <a:lumMod val="75000"/>
                </a:schemeClr>
              </a:buClr>
            </a:pPr>
            <a:r>
              <a:rPr lang="en-US" sz="3200" dirty="0"/>
              <a:t>Maintain appliances </a:t>
            </a:r>
            <a:endParaRPr sz="3200" dirty="0"/>
          </a:p>
        </p:txBody>
      </p:sp>
      <p:pic>
        <p:nvPicPr>
          <p:cNvPr id="270" name="Google Shape;270;p16" descr="Drawing of an electrical outlet overloaded with power strips and chords."/>
          <p:cNvPicPr preferRelativeResize="0"/>
          <p:nvPr/>
        </p:nvPicPr>
        <p:blipFill rotWithShape="1">
          <a:blip r:embed="rId3">
            <a:alphaModFix/>
          </a:blip>
          <a:srcRect/>
          <a:stretch/>
        </p:blipFill>
        <p:spPr>
          <a:xfrm>
            <a:off x="7212466" y="1666558"/>
            <a:ext cx="2921466" cy="4067046"/>
          </a:xfrm>
          <a:prstGeom prst="rect">
            <a:avLst/>
          </a:prstGeom>
          <a:noFill/>
          <a:ln>
            <a:noFill/>
          </a:ln>
        </p:spPr>
      </p:pic>
      <p:sp>
        <p:nvSpPr>
          <p:cNvPr id="271" name="Google Shape;271;p16"/>
          <p:cNvSpPr txBox="1">
            <a:spLocks noGrp="1"/>
          </p:cNvSpPr>
          <p:nvPr>
            <p:ph type="body" idx="4"/>
          </p:nvPr>
        </p:nvSpPr>
        <p:spPr>
          <a:xfrm>
            <a:off x="10385367" y="5881860"/>
            <a:ext cx="1363212" cy="355600"/>
          </a:xfrm>
          <a:prstGeom prst="rect">
            <a:avLst/>
          </a:prstGeom>
          <a:noFill/>
          <a:ln w="9525" cap="flat" cmpd="sng">
            <a:solidFill>
              <a:srgbClr val="575757"/>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1400"/>
              <a:buNone/>
            </a:pPr>
            <a:r>
              <a:rPr lang="en-US"/>
              <a:t>PM 6-14</a:t>
            </a:r>
            <a:endParaRPr/>
          </a:p>
        </p:txBody>
      </p:sp>
      <p:sp>
        <p:nvSpPr>
          <p:cNvPr id="272" name="Google Shape;272;p16"/>
          <p:cNvSpPr txBox="1">
            <a:spLocks noGrp="1"/>
          </p:cNvSpPr>
          <p:nvPr>
            <p:ph type="body" idx="2"/>
          </p:nvPr>
        </p:nvSpPr>
        <p:spPr>
          <a:xfrm>
            <a:off x="1906383" y="6385716"/>
            <a:ext cx="5918663" cy="303212"/>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AEABAB"/>
              </a:buClr>
              <a:buSzPts val="1200"/>
              <a:buNone/>
            </a:pPr>
            <a:r>
              <a:rPr lang="en-US"/>
              <a:t>CERT Basic Training Unit 6: Fire Safety and Utility Controls</a:t>
            </a:r>
            <a:endParaRPr/>
          </a:p>
        </p:txBody>
      </p:sp>
      <p:sp>
        <p:nvSpPr>
          <p:cNvPr id="273" name="Google Shape;273;p16"/>
          <p:cNvSpPr txBox="1">
            <a:spLocks noGrp="1"/>
          </p:cNvSpPr>
          <p:nvPr>
            <p:ph type="body" idx="3"/>
          </p:nvPr>
        </p:nvSpPr>
        <p:spPr>
          <a:xfrm>
            <a:off x="9376756" y="6385716"/>
            <a:ext cx="2405149" cy="303212"/>
          </a:xfrm>
          <a:prstGeom prst="rect">
            <a:avLst/>
          </a:prstGeom>
          <a:noFill/>
          <a:ln>
            <a:noFill/>
          </a:ln>
        </p:spPr>
        <p:txBody>
          <a:bodyPr spcFirstLastPara="1" wrap="square" lIns="91425" tIns="45700" rIns="91425" bIns="45700" anchor="ctr" anchorCtr="0">
            <a:noAutofit/>
          </a:bodyPr>
          <a:lstStyle/>
          <a:p>
            <a:pPr marL="0" lvl="0" indent="0" algn="r" rtl="0">
              <a:lnSpc>
                <a:spcPct val="90000"/>
              </a:lnSpc>
              <a:spcBef>
                <a:spcPts val="0"/>
              </a:spcBef>
              <a:spcAft>
                <a:spcPts val="0"/>
              </a:spcAft>
              <a:buClr>
                <a:srgbClr val="AEABAB"/>
              </a:buClr>
              <a:buSzPts val="1200"/>
              <a:buNone/>
            </a:pPr>
            <a:r>
              <a:rPr lang="en-US"/>
              <a:t>6-15</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p17"/>
          <p:cNvSpPr txBox="1">
            <a:spLocks noGrp="1"/>
          </p:cNvSpPr>
          <p:nvPr>
            <p:ph type="title"/>
          </p:nvPr>
        </p:nvSpPr>
        <p:spPr>
          <a:xfrm>
            <a:off x="420190" y="320678"/>
            <a:ext cx="7742468" cy="101767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000"/>
              <a:buFont typeface="Arial"/>
              <a:buNone/>
            </a:pPr>
            <a:r>
              <a:rPr lang="en-US"/>
              <a:t>Electrical Emergencies</a:t>
            </a:r>
            <a:endParaRPr/>
          </a:p>
        </p:txBody>
      </p:sp>
      <p:sp>
        <p:nvSpPr>
          <p:cNvPr id="279" name="Google Shape;279;p17"/>
          <p:cNvSpPr txBox="1">
            <a:spLocks noGrp="1"/>
          </p:cNvSpPr>
          <p:nvPr>
            <p:ph type="body" idx="1"/>
          </p:nvPr>
        </p:nvSpPr>
        <p:spPr>
          <a:xfrm>
            <a:off x="420189" y="1521230"/>
            <a:ext cx="11350632" cy="4781145"/>
          </a:xfrm>
          <a:prstGeom prst="rect">
            <a:avLst/>
          </a:prstGeom>
          <a:noFill/>
          <a:ln>
            <a:noFill/>
          </a:ln>
        </p:spPr>
        <p:txBody>
          <a:bodyPr spcFirstLastPara="1" wrap="square" lIns="91425" tIns="45700" rIns="91425" bIns="45700" anchor="t" anchorCtr="0">
            <a:normAutofit/>
          </a:bodyPr>
          <a:lstStyle/>
          <a:p>
            <a:pPr marL="228600" lvl="0" indent="-228600" algn="l" rtl="0">
              <a:lnSpc>
                <a:spcPct val="100000"/>
              </a:lnSpc>
              <a:spcBef>
                <a:spcPts val="0"/>
              </a:spcBef>
              <a:spcAft>
                <a:spcPts val="0"/>
              </a:spcAft>
              <a:buClr>
                <a:schemeClr val="accent6">
                  <a:lumMod val="75000"/>
                </a:schemeClr>
              </a:buClr>
              <a:buSzPts val="2800"/>
              <a:buChar char="•"/>
            </a:pPr>
            <a:r>
              <a:rPr lang="en-US" dirty="0"/>
              <a:t>Know where power shutoffs are</a:t>
            </a:r>
            <a:endParaRPr dirty="0"/>
          </a:p>
          <a:p>
            <a:pPr marL="685783" lvl="1" indent="-228594" algn="l" rtl="0">
              <a:lnSpc>
                <a:spcPct val="100000"/>
              </a:lnSpc>
              <a:spcBef>
                <a:spcPts val="600"/>
              </a:spcBef>
              <a:spcAft>
                <a:spcPts val="0"/>
              </a:spcAft>
              <a:buClr>
                <a:schemeClr val="accent6">
                  <a:lumMod val="75000"/>
                </a:schemeClr>
              </a:buClr>
              <a:buSzPts val="2400"/>
              <a:buChar char="‒"/>
            </a:pPr>
            <a:r>
              <a:rPr lang="en-US" dirty="0"/>
              <a:t>Appliances</a:t>
            </a:r>
            <a:endParaRPr dirty="0"/>
          </a:p>
          <a:p>
            <a:pPr marL="685783" lvl="1" indent="-228594" algn="l" rtl="0">
              <a:lnSpc>
                <a:spcPct val="100000"/>
              </a:lnSpc>
              <a:spcBef>
                <a:spcPts val="600"/>
              </a:spcBef>
              <a:spcAft>
                <a:spcPts val="0"/>
              </a:spcAft>
              <a:buClr>
                <a:schemeClr val="accent6">
                  <a:lumMod val="75000"/>
                </a:schemeClr>
              </a:buClr>
              <a:buSzPts val="2400"/>
              <a:buChar char="‒"/>
            </a:pPr>
            <a:r>
              <a:rPr lang="en-US" dirty="0"/>
              <a:t>Circuit breakers</a:t>
            </a:r>
            <a:endParaRPr dirty="0"/>
          </a:p>
          <a:p>
            <a:pPr marL="685783" lvl="1" indent="-228594" algn="l" rtl="0">
              <a:lnSpc>
                <a:spcPct val="100000"/>
              </a:lnSpc>
              <a:spcBef>
                <a:spcPts val="600"/>
              </a:spcBef>
              <a:spcAft>
                <a:spcPts val="0"/>
              </a:spcAft>
              <a:buClr>
                <a:schemeClr val="accent6">
                  <a:lumMod val="75000"/>
                </a:schemeClr>
              </a:buClr>
              <a:buSzPts val="2400"/>
              <a:buChar char="‒"/>
            </a:pPr>
            <a:r>
              <a:rPr lang="en-US" dirty="0"/>
              <a:t>Fuses </a:t>
            </a:r>
            <a:endParaRPr dirty="0"/>
          </a:p>
          <a:p>
            <a:pPr marL="228600" lvl="0" indent="-228600" algn="l" rtl="0">
              <a:lnSpc>
                <a:spcPct val="100000"/>
              </a:lnSpc>
              <a:spcBef>
                <a:spcPts val="600"/>
              </a:spcBef>
              <a:spcAft>
                <a:spcPts val="0"/>
              </a:spcAft>
              <a:buClr>
                <a:schemeClr val="accent6">
                  <a:lumMod val="75000"/>
                </a:schemeClr>
              </a:buClr>
              <a:buSzPts val="2800"/>
              <a:buChar char="•"/>
            </a:pPr>
            <a:r>
              <a:rPr lang="en-US" dirty="0"/>
              <a:t>Post shutoff directions next to all utilities </a:t>
            </a:r>
            <a:endParaRPr dirty="0"/>
          </a:p>
          <a:p>
            <a:pPr marL="228600" lvl="0" indent="-228600" algn="l" rtl="0">
              <a:lnSpc>
                <a:spcPct val="100000"/>
              </a:lnSpc>
              <a:spcBef>
                <a:spcPts val="600"/>
              </a:spcBef>
              <a:spcAft>
                <a:spcPts val="0"/>
              </a:spcAft>
              <a:buClr>
                <a:schemeClr val="accent6">
                  <a:lumMod val="75000"/>
                </a:schemeClr>
              </a:buClr>
              <a:buSzPts val="2800"/>
              <a:buChar char="•"/>
            </a:pPr>
            <a:r>
              <a:rPr lang="en-US" dirty="0"/>
              <a:t>Know procedures for turning power back on after the fire </a:t>
            </a:r>
            <a:endParaRPr dirty="0"/>
          </a:p>
          <a:p>
            <a:pPr marL="685783" lvl="1" indent="-76193" algn="l" rtl="0">
              <a:lnSpc>
                <a:spcPct val="100000"/>
              </a:lnSpc>
              <a:spcBef>
                <a:spcPts val="600"/>
              </a:spcBef>
              <a:spcAft>
                <a:spcPts val="0"/>
              </a:spcAft>
              <a:buClr>
                <a:schemeClr val="dk1"/>
              </a:buClr>
              <a:buSzPts val="2400"/>
              <a:buNone/>
            </a:pPr>
            <a:endParaRPr dirty="0"/>
          </a:p>
          <a:p>
            <a:pPr marL="228600" lvl="0" indent="-50800" algn="l" rtl="0">
              <a:lnSpc>
                <a:spcPct val="100000"/>
              </a:lnSpc>
              <a:spcBef>
                <a:spcPts val="600"/>
              </a:spcBef>
              <a:spcAft>
                <a:spcPts val="0"/>
              </a:spcAft>
              <a:buClr>
                <a:schemeClr val="dk1"/>
              </a:buClr>
              <a:buSzPts val="2800"/>
              <a:buNone/>
            </a:pPr>
            <a:endParaRPr dirty="0"/>
          </a:p>
        </p:txBody>
      </p:sp>
      <p:sp>
        <p:nvSpPr>
          <p:cNvPr id="280" name="Google Shape;280;p17"/>
          <p:cNvSpPr txBox="1">
            <a:spLocks noGrp="1"/>
          </p:cNvSpPr>
          <p:nvPr>
            <p:ph type="body" idx="4"/>
          </p:nvPr>
        </p:nvSpPr>
        <p:spPr>
          <a:xfrm>
            <a:off x="10385367" y="5881860"/>
            <a:ext cx="1363212" cy="355600"/>
          </a:xfrm>
          <a:prstGeom prst="rect">
            <a:avLst/>
          </a:prstGeom>
          <a:noFill/>
          <a:ln w="9525" cap="flat" cmpd="sng">
            <a:solidFill>
              <a:srgbClr val="575757"/>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1400"/>
              <a:buNone/>
            </a:pPr>
            <a:r>
              <a:rPr lang="en-US"/>
              <a:t>PM 6-14</a:t>
            </a:r>
            <a:endParaRPr/>
          </a:p>
        </p:txBody>
      </p:sp>
      <p:sp>
        <p:nvSpPr>
          <p:cNvPr id="281" name="Google Shape;281;p17"/>
          <p:cNvSpPr txBox="1">
            <a:spLocks noGrp="1"/>
          </p:cNvSpPr>
          <p:nvPr>
            <p:ph type="body" idx="2"/>
          </p:nvPr>
        </p:nvSpPr>
        <p:spPr>
          <a:xfrm>
            <a:off x="1906383" y="6385716"/>
            <a:ext cx="5918663" cy="303212"/>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AEABAB"/>
              </a:buClr>
              <a:buSzPts val="1200"/>
              <a:buNone/>
            </a:pPr>
            <a:r>
              <a:rPr lang="en-US"/>
              <a:t>CERT Basic Training Unit 6: Fire Safety and Utility Controls</a:t>
            </a:r>
            <a:endParaRPr/>
          </a:p>
        </p:txBody>
      </p:sp>
      <p:sp>
        <p:nvSpPr>
          <p:cNvPr id="282" name="Google Shape;282;p17"/>
          <p:cNvSpPr txBox="1">
            <a:spLocks noGrp="1"/>
          </p:cNvSpPr>
          <p:nvPr>
            <p:ph type="body" idx="3"/>
          </p:nvPr>
        </p:nvSpPr>
        <p:spPr>
          <a:xfrm>
            <a:off x="9376756" y="6385716"/>
            <a:ext cx="2405149" cy="303212"/>
          </a:xfrm>
          <a:prstGeom prst="rect">
            <a:avLst/>
          </a:prstGeom>
          <a:noFill/>
          <a:ln>
            <a:noFill/>
          </a:ln>
        </p:spPr>
        <p:txBody>
          <a:bodyPr spcFirstLastPara="1" wrap="square" lIns="91425" tIns="45700" rIns="91425" bIns="45700" anchor="ctr" anchorCtr="0">
            <a:noAutofit/>
          </a:bodyPr>
          <a:lstStyle/>
          <a:p>
            <a:pPr marL="0" lvl="0" indent="0" algn="r" rtl="0">
              <a:lnSpc>
                <a:spcPct val="90000"/>
              </a:lnSpc>
              <a:spcBef>
                <a:spcPts val="0"/>
              </a:spcBef>
              <a:spcAft>
                <a:spcPts val="0"/>
              </a:spcAft>
              <a:buClr>
                <a:srgbClr val="AEABAB"/>
              </a:buClr>
              <a:buSzPts val="1200"/>
              <a:buNone/>
            </a:pPr>
            <a:r>
              <a:rPr lang="en-US"/>
              <a:t>6-16</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Google Shape;287;p18"/>
          <p:cNvSpPr txBox="1">
            <a:spLocks noGrp="1"/>
          </p:cNvSpPr>
          <p:nvPr>
            <p:ph type="title"/>
          </p:nvPr>
        </p:nvSpPr>
        <p:spPr>
          <a:xfrm>
            <a:off x="420190" y="320678"/>
            <a:ext cx="7742468" cy="101767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000"/>
              <a:buFont typeface="Arial"/>
              <a:buNone/>
            </a:pPr>
            <a:r>
              <a:rPr lang="en-US"/>
              <a:t>Shutoff Procedures</a:t>
            </a:r>
            <a:endParaRPr/>
          </a:p>
        </p:txBody>
      </p:sp>
      <p:sp>
        <p:nvSpPr>
          <p:cNvPr id="288" name="Google Shape;288;p18"/>
          <p:cNvSpPr txBox="1">
            <a:spLocks noGrp="1"/>
          </p:cNvSpPr>
          <p:nvPr>
            <p:ph type="body" idx="1"/>
          </p:nvPr>
        </p:nvSpPr>
        <p:spPr>
          <a:xfrm>
            <a:off x="3570785" y="1641475"/>
            <a:ext cx="4591873" cy="4660900"/>
          </a:xfrm>
          <a:prstGeom prst="rect">
            <a:avLst/>
          </a:prstGeom>
          <a:noFill/>
          <a:ln>
            <a:noFill/>
          </a:ln>
        </p:spPr>
        <p:txBody>
          <a:bodyPr spcFirstLastPara="1" wrap="square" lIns="91425" tIns="45700" rIns="91425" bIns="45700" anchor="t" anchorCtr="0">
            <a:normAutofit/>
          </a:bodyPr>
          <a:lstStyle/>
          <a:p>
            <a:pPr marL="228600" lvl="0" indent="-228600" algn="l" rtl="0">
              <a:lnSpc>
                <a:spcPct val="100000"/>
              </a:lnSpc>
              <a:spcBef>
                <a:spcPts val="0"/>
              </a:spcBef>
              <a:spcAft>
                <a:spcPts val="0"/>
              </a:spcAft>
              <a:buClr>
                <a:schemeClr val="accent6">
                  <a:lumMod val="75000"/>
                </a:schemeClr>
              </a:buClr>
              <a:buSzPts val="2800"/>
              <a:buChar char="•"/>
            </a:pPr>
            <a:r>
              <a:rPr lang="en-US" dirty="0"/>
              <a:t>House main panel switch</a:t>
            </a:r>
          </a:p>
          <a:p>
            <a:pPr marL="228600" lvl="0" indent="-228600" algn="l" rtl="0">
              <a:lnSpc>
                <a:spcPct val="100000"/>
              </a:lnSpc>
              <a:spcBef>
                <a:spcPts val="0"/>
              </a:spcBef>
              <a:spcAft>
                <a:spcPts val="0"/>
              </a:spcAft>
              <a:buClr>
                <a:schemeClr val="accent6">
                  <a:lumMod val="75000"/>
                </a:schemeClr>
              </a:buClr>
              <a:buSzPts val="2800"/>
              <a:buChar char="•"/>
            </a:pPr>
            <a:r>
              <a:rPr lang="en-US" dirty="0"/>
              <a:t>Sub panel for individual     circuits</a:t>
            </a:r>
          </a:p>
          <a:p>
            <a:pPr marL="228600" lvl="0" indent="-228600" algn="l" rtl="0">
              <a:lnSpc>
                <a:spcPct val="100000"/>
              </a:lnSpc>
              <a:spcBef>
                <a:spcPts val="0"/>
              </a:spcBef>
              <a:spcAft>
                <a:spcPts val="0"/>
              </a:spcAft>
              <a:buClr>
                <a:schemeClr val="accent6">
                  <a:lumMod val="75000"/>
                </a:schemeClr>
              </a:buClr>
              <a:buSzPts val="2800"/>
              <a:buChar char="•"/>
            </a:pPr>
            <a:r>
              <a:rPr lang="en-US" dirty="0"/>
              <a:t>Circuit breaker or fuse</a:t>
            </a:r>
          </a:p>
          <a:p>
            <a:pPr marL="228600" indent="-228600">
              <a:spcBef>
                <a:spcPts val="0"/>
              </a:spcBef>
              <a:buClr>
                <a:schemeClr val="accent6">
                  <a:lumMod val="75000"/>
                </a:schemeClr>
              </a:buClr>
            </a:pPr>
            <a:r>
              <a:rPr lang="en-US" altLang="en-US" dirty="0">
                <a:solidFill>
                  <a:schemeClr val="tx1"/>
                </a:solidFill>
              </a:rPr>
              <a:t>Traditional or “Smart” meters switch the same</a:t>
            </a:r>
          </a:p>
          <a:p>
            <a:pPr marL="0" lvl="0" indent="0" algn="l" rtl="0">
              <a:lnSpc>
                <a:spcPct val="100000"/>
              </a:lnSpc>
              <a:spcBef>
                <a:spcPts val="0"/>
              </a:spcBef>
              <a:spcAft>
                <a:spcPts val="0"/>
              </a:spcAft>
              <a:buClr>
                <a:schemeClr val="dk1"/>
              </a:buClr>
              <a:buSzPts val="2800"/>
              <a:buNone/>
            </a:pPr>
            <a:endParaRPr lang="en-US" dirty="0"/>
          </a:p>
          <a:p>
            <a:pPr marL="228600" lvl="0" indent="-228600" algn="l" rtl="0">
              <a:lnSpc>
                <a:spcPct val="100000"/>
              </a:lnSpc>
              <a:spcBef>
                <a:spcPts val="0"/>
              </a:spcBef>
              <a:spcAft>
                <a:spcPts val="0"/>
              </a:spcAft>
              <a:buClr>
                <a:schemeClr val="dk1"/>
              </a:buClr>
              <a:buSzPts val="2800"/>
              <a:buChar char="•"/>
            </a:pPr>
            <a:endParaRPr dirty="0"/>
          </a:p>
        </p:txBody>
      </p:sp>
      <p:sp>
        <p:nvSpPr>
          <p:cNvPr id="290" name="Google Shape;290;p18"/>
          <p:cNvSpPr txBox="1">
            <a:spLocks noGrp="1"/>
          </p:cNvSpPr>
          <p:nvPr>
            <p:ph type="body" idx="4"/>
          </p:nvPr>
        </p:nvSpPr>
        <p:spPr>
          <a:xfrm>
            <a:off x="10385367" y="5881860"/>
            <a:ext cx="1363212" cy="355600"/>
          </a:xfrm>
          <a:prstGeom prst="rect">
            <a:avLst/>
          </a:prstGeom>
          <a:noFill/>
          <a:ln w="9525" cap="flat" cmpd="sng">
            <a:solidFill>
              <a:srgbClr val="575757"/>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1400"/>
              <a:buNone/>
            </a:pPr>
            <a:r>
              <a:rPr lang="en-US"/>
              <a:t>PM 6-14</a:t>
            </a:r>
            <a:endParaRPr/>
          </a:p>
        </p:txBody>
      </p:sp>
      <p:sp>
        <p:nvSpPr>
          <p:cNvPr id="291" name="Google Shape;291;p18"/>
          <p:cNvSpPr txBox="1">
            <a:spLocks noGrp="1"/>
          </p:cNvSpPr>
          <p:nvPr>
            <p:ph type="body" idx="2"/>
          </p:nvPr>
        </p:nvSpPr>
        <p:spPr>
          <a:xfrm>
            <a:off x="1906383" y="6385716"/>
            <a:ext cx="5918663" cy="303212"/>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AEABAB"/>
              </a:buClr>
              <a:buSzPts val="1200"/>
              <a:buNone/>
            </a:pPr>
            <a:r>
              <a:rPr lang="en-US"/>
              <a:t>CERT Basic Training Unit 6: Fire Safety and Utility Controls</a:t>
            </a:r>
            <a:endParaRPr/>
          </a:p>
        </p:txBody>
      </p:sp>
      <p:sp>
        <p:nvSpPr>
          <p:cNvPr id="292" name="Google Shape;292;p18"/>
          <p:cNvSpPr txBox="1">
            <a:spLocks noGrp="1"/>
          </p:cNvSpPr>
          <p:nvPr>
            <p:ph type="body" idx="3"/>
          </p:nvPr>
        </p:nvSpPr>
        <p:spPr>
          <a:xfrm>
            <a:off x="9376756" y="6385716"/>
            <a:ext cx="2405149" cy="303212"/>
          </a:xfrm>
          <a:prstGeom prst="rect">
            <a:avLst/>
          </a:prstGeom>
          <a:noFill/>
          <a:ln>
            <a:noFill/>
          </a:ln>
        </p:spPr>
        <p:txBody>
          <a:bodyPr spcFirstLastPara="1" wrap="square" lIns="91425" tIns="45700" rIns="91425" bIns="45700" anchor="ctr" anchorCtr="0">
            <a:noAutofit/>
          </a:bodyPr>
          <a:lstStyle/>
          <a:p>
            <a:pPr marL="0" lvl="0" indent="0" algn="r" rtl="0">
              <a:lnSpc>
                <a:spcPct val="90000"/>
              </a:lnSpc>
              <a:spcBef>
                <a:spcPts val="0"/>
              </a:spcBef>
              <a:spcAft>
                <a:spcPts val="0"/>
              </a:spcAft>
              <a:buClr>
                <a:srgbClr val="AEABAB"/>
              </a:buClr>
              <a:buSzPts val="1200"/>
              <a:buNone/>
            </a:pPr>
            <a:r>
              <a:rPr lang="en-US"/>
              <a:t>6-17</a:t>
            </a:r>
            <a:endParaRPr/>
          </a:p>
        </p:txBody>
      </p:sp>
      <p:pic>
        <p:nvPicPr>
          <p:cNvPr id="8" name="Picture 7" descr="elec main">
            <a:extLst>
              <a:ext uri="{FF2B5EF4-FFF2-40B4-BE49-F238E27FC236}">
                <a16:creationId xmlns:a16="http://schemas.microsoft.com/office/drawing/2014/main" id="{80A78740-3C19-554D-89A8-70EE79E98B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152400" y="1641475"/>
            <a:ext cx="2981325" cy="2238375"/>
          </a:xfrm>
          <a:prstGeom prst="rect">
            <a:avLst/>
          </a:prstGeom>
          <a:noFill/>
          <a:ln>
            <a:noFill/>
          </a:ln>
          <a:extLs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Picture 1">
            <a:extLst>
              <a:ext uri="{FF2B5EF4-FFF2-40B4-BE49-F238E27FC236}">
                <a16:creationId xmlns:a16="http://schemas.microsoft.com/office/drawing/2014/main" id="{533CAD63-B0C4-5343-AA14-17979A7FDD1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19075" y="3935279"/>
            <a:ext cx="1601788"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
            <a:extLst>
              <a:ext uri="{FF2B5EF4-FFF2-40B4-BE49-F238E27FC236}">
                <a16:creationId xmlns:a16="http://schemas.microsoft.com/office/drawing/2014/main" id="{186F9052-4C55-4741-8F47-CC70B70C2B1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859615" y="4000095"/>
            <a:ext cx="1312862" cy="143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breakers">
            <a:extLst>
              <a:ext uri="{FF2B5EF4-FFF2-40B4-BE49-F238E27FC236}">
                <a16:creationId xmlns:a16="http://schemas.microsoft.com/office/drawing/2014/main" id="{281FF5B1-F9F3-8248-87EE-864A7ACD148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a:xfrm>
            <a:off x="8302083" y="1521230"/>
            <a:ext cx="2362200" cy="3378200"/>
          </a:xfrm>
          <a:prstGeom prst="rect">
            <a:avLst/>
          </a:prstGeom>
          <a:noFill/>
          <a:ln>
            <a:noFill/>
          </a:ln>
          <a:extLs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2" name="Picture 6" descr="plug fuses">
            <a:extLst>
              <a:ext uri="{FF2B5EF4-FFF2-40B4-BE49-F238E27FC236}">
                <a16:creationId xmlns:a16="http://schemas.microsoft.com/office/drawing/2014/main" id="{0909C0D4-362F-204C-BDE7-68A4047C722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052006" y="3915539"/>
            <a:ext cx="1927225" cy="1722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A4B2EBB-E64C-2045-B2D3-C8E75BBC841A}"/>
              </a:ext>
            </a:extLst>
          </p:cNvPr>
          <p:cNvSpPr>
            <a:spLocks noGrp="1"/>
          </p:cNvSpPr>
          <p:nvPr>
            <p:ph idx="1"/>
          </p:nvPr>
        </p:nvSpPr>
        <p:spPr/>
        <p:txBody>
          <a:bodyPr/>
          <a:lstStyle/>
          <a:p>
            <a:pPr marL="514350" indent="-514350">
              <a:buClr>
                <a:schemeClr val="accent6">
                  <a:lumMod val="75000"/>
                </a:schemeClr>
              </a:buClr>
              <a:buFont typeface="+mj-lt"/>
              <a:buAutoNum type="arabicPeriod"/>
            </a:pPr>
            <a:r>
              <a:rPr lang="en-US" dirty="0"/>
              <a:t>What are some of steps you can take to personally reduce stress?</a:t>
            </a:r>
          </a:p>
          <a:p>
            <a:pPr marL="514350" indent="-514350">
              <a:buClr>
                <a:schemeClr val="accent6">
                  <a:lumMod val="75000"/>
                </a:schemeClr>
              </a:buClr>
              <a:buFont typeface="+mj-lt"/>
              <a:buAutoNum type="arabicPeriod"/>
            </a:pPr>
            <a:r>
              <a:rPr lang="en-US" dirty="0"/>
              <a:t>What are CERT rules for administering medicines?</a:t>
            </a:r>
          </a:p>
          <a:p>
            <a:pPr marL="514350" indent="-514350">
              <a:buClr>
                <a:schemeClr val="accent6">
                  <a:lumMod val="75000"/>
                </a:schemeClr>
              </a:buClr>
              <a:buFont typeface="+mj-lt"/>
              <a:buAutoNum type="arabicPeriod"/>
            </a:pPr>
            <a:r>
              <a:rPr lang="en-US" dirty="0"/>
              <a:t>When conducting a Head to Toe assessment, what are some important rules?</a:t>
            </a:r>
          </a:p>
          <a:p>
            <a:pPr marL="0" indent="0">
              <a:buNone/>
            </a:pPr>
            <a:endParaRPr lang="en-US" dirty="0"/>
          </a:p>
        </p:txBody>
      </p:sp>
      <p:sp>
        <p:nvSpPr>
          <p:cNvPr id="3" name="Title 2">
            <a:extLst>
              <a:ext uri="{FF2B5EF4-FFF2-40B4-BE49-F238E27FC236}">
                <a16:creationId xmlns:a16="http://schemas.microsoft.com/office/drawing/2014/main" id="{C19A2460-CD12-7541-8330-1DBA937D0201}"/>
              </a:ext>
            </a:extLst>
          </p:cNvPr>
          <p:cNvSpPr>
            <a:spLocks noGrp="1"/>
          </p:cNvSpPr>
          <p:nvPr>
            <p:ph type="title"/>
          </p:nvPr>
        </p:nvSpPr>
        <p:spPr/>
        <p:txBody>
          <a:bodyPr/>
          <a:lstStyle/>
          <a:p>
            <a:r>
              <a:rPr lang="en-US" dirty="0"/>
              <a:t>Review</a:t>
            </a:r>
          </a:p>
        </p:txBody>
      </p:sp>
      <p:sp>
        <p:nvSpPr>
          <p:cNvPr id="4" name="Text Placeholder 3">
            <a:extLst>
              <a:ext uri="{FF2B5EF4-FFF2-40B4-BE49-F238E27FC236}">
                <a16:creationId xmlns:a16="http://schemas.microsoft.com/office/drawing/2014/main" id="{5F8BB6F6-4223-2F48-8268-F2F462FAECA4}"/>
              </a:ext>
            </a:extLst>
          </p:cNvPr>
          <p:cNvSpPr>
            <a:spLocks noGrp="1"/>
          </p:cNvSpPr>
          <p:nvPr>
            <p:ph type="body" sz="quarter" idx="10"/>
          </p:nvPr>
        </p:nvSpPr>
        <p:spPr/>
        <p:txBody>
          <a:bodyPr/>
          <a:lstStyle/>
          <a:p>
            <a:endParaRPr lang="en-US"/>
          </a:p>
        </p:txBody>
      </p:sp>
      <p:sp>
        <p:nvSpPr>
          <p:cNvPr id="5" name="Text Placeholder 4">
            <a:extLst>
              <a:ext uri="{FF2B5EF4-FFF2-40B4-BE49-F238E27FC236}">
                <a16:creationId xmlns:a16="http://schemas.microsoft.com/office/drawing/2014/main" id="{597C4BE8-945A-8041-86E9-C3A45F3AD45B}"/>
              </a:ext>
            </a:extLst>
          </p:cNvPr>
          <p:cNvSpPr>
            <a:spLocks noGrp="1"/>
          </p:cNvSpPr>
          <p:nvPr>
            <p:ph type="body" sz="quarter" idx="11"/>
          </p:nvPr>
        </p:nvSpPr>
        <p:spPr/>
        <p:txBody>
          <a:bodyPr/>
          <a:lstStyle/>
          <a:p>
            <a:endParaRPr lang="en-US"/>
          </a:p>
        </p:txBody>
      </p:sp>
      <p:sp>
        <p:nvSpPr>
          <p:cNvPr id="6" name="Content Placeholder 5">
            <a:extLst>
              <a:ext uri="{FF2B5EF4-FFF2-40B4-BE49-F238E27FC236}">
                <a16:creationId xmlns:a16="http://schemas.microsoft.com/office/drawing/2014/main" id="{28B23505-3ABD-1046-918D-D1D2BB22F30B}"/>
              </a:ext>
            </a:extLst>
          </p:cNvPr>
          <p:cNvSpPr>
            <a:spLocks noGrp="1"/>
          </p:cNvSpPr>
          <p:nvPr>
            <p:ph sz="quarter" idx="12"/>
          </p:nvPr>
        </p:nvSpPr>
        <p:spPr/>
        <p:txBody>
          <a:bodyPr/>
          <a:lstStyle/>
          <a:p>
            <a:endParaRPr lang="en-US"/>
          </a:p>
        </p:txBody>
      </p:sp>
    </p:spTree>
    <p:extLst>
      <p:ext uri="{BB962C8B-B14F-4D97-AF65-F5344CB8AC3E}">
        <p14:creationId xmlns:p14="http://schemas.microsoft.com/office/powerpoint/2010/main" val="22736483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7" name="Google Shape;297;p19"/>
          <p:cNvSpPr txBox="1">
            <a:spLocks noGrp="1"/>
          </p:cNvSpPr>
          <p:nvPr>
            <p:ph type="title"/>
          </p:nvPr>
        </p:nvSpPr>
        <p:spPr>
          <a:xfrm>
            <a:off x="420190" y="320678"/>
            <a:ext cx="7742468" cy="101767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000"/>
              <a:buFont typeface="Arial"/>
              <a:buNone/>
            </a:pPr>
            <a:r>
              <a:rPr lang="en-US" dirty="0"/>
              <a:t>When to Shut off Electricity</a:t>
            </a:r>
            <a:endParaRPr dirty="0"/>
          </a:p>
        </p:txBody>
      </p:sp>
      <p:sp>
        <p:nvSpPr>
          <p:cNvPr id="298" name="Google Shape;298;p19"/>
          <p:cNvSpPr txBox="1">
            <a:spLocks noGrp="1"/>
          </p:cNvSpPr>
          <p:nvPr>
            <p:ph type="body" idx="1"/>
          </p:nvPr>
        </p:nvSpPr>
        <p:spPr>
          <a:xfrm>
            <a:off x="420189" y="1521230"/>
            <a:ext cx="11350632" cy="4781145"/>
          </a:xfrm>
          <a:prstGeom prst="rect">
            <a:avLst/>
          </a:prstGeom>
          <a:noFill/>
          <a:ln>
            <a:noFill/>
          </a:ln>
        </p:spPr>
        <p:txBody>
          <a:bodyPr spcFirstLastPara="1" wrap="square" lIns="91425" tIns="45700" rIns="91425" bIns="45700" anchor="t" anchorCtr="0">
            <a:normAutofit/>
          </a:bodyPr>
          <a:lstStyle/>
          <a:p>
            <a:pPr marL="952490" lvl="1" indent="-342900">
              <a:spcAft>
                <a:spcPts val="600"/>
              </a:spcAft>
              <a:buFont typeface="Arial" panose="020B0604020202020204" pitchFamily="34" charset="0"/>
              <a:buChar char="•"/>
            </a:pPr>
            <a:r>
              <a:rPr lang="en-US" sz="3200" dirty="0"/>
              <a:t>Building collapse or </a:t>
            </a:r>
            <a:r>
              <a:rPr lang="en-US" sz="3200" dirty="0">
                <a:solidFill>
                  <a:srgbClr val="FF0000"/>
                </a:solidFill>
              </a:rPr>
              <a:t>major</a:t>
            </a:r>
            <a:r>
              <a:rPr lang="en-US" sz="3200" dirty="0"/>
              <a:t> structural damage</a:t>
            </a:r>
          </a:p>
          <a:p>
            <a:pPr marL="952490" lvl="1" indent="-342900">
              <a:spcAft>
                <a:spcPts val="600"/>
              </a:spcAft>
              <a:buFont typeface="Arial" panose="020B0604020202020204" pitchFamily="34" charset="0"/>
              <a:buChar char="•"/>
            </a:pPr>
            <a:r>
              <a:rPr lang="en-US" sz="3200" dirty="0">
                <a:solidFill>
                  <a:srgbClr val="FF0000"/>
                </a:solidFill>
              </a:rPr>
              <a:t>Arcing</a:t>
            </a:r>
            <a:r>
              <a:rPr lang="en-US" sz="3200" dirty="0"/>
              <a:t> or smoke seen</a:t>
            </a:r>
          </a:p>
          <a:p>
            <a:pPr marL="952490" lvl="1" indent="-342900">
              <a:spcAft>
                <a:spcPts val="600"/>
              </a:spcAft>
              <a:buFont typeface="Arial" panose="020B0604020202020204" pitchFamily="34" charset="0"/>
              <a:buChar char="•"/>
            </a:pPr>
            <a:r>
              <a:rPr lang="en-US" sz="3200" dirty="0">
                <a:solidFill>
                  <a:srgbClr val="FF0000"/>
                </a:solidFill>
              </a:rPr>
              <a:t>Smell</a:t>
            </a:r>
            <a:r>
              <a:rPr lang="en-US" sz="3200" dirty="0"/>
              <a:t> of burning materials</a:t>
            </a:r>
          </a:p>
          <a:p>
            <a:pPr marL="952490" lvl="1" indent="-342900">
              <a:spcAft>
                <a:spcPts val="600"/>
              </a:spcAft>
              <a:buFont typeface="Arial" panose="020B0604020202020204" pitchFamily="34" charset="0"/>
              <a:buChar char="•"/>
            </a:pPr>
            <a:r>
              <a:rPr lang="en-US" sz="3200" dirty="0">
                <a:solidFill>
                  <a:srgbClr val="FF0000"/>
                </a:solidFill>
              </a:rPr>
              <a:t>Blackened</a:t>
            </a:r>
            <a:r>
              <a:rPr lang="en-US" sz="3200" dirty="0"/>
              <a:t> area around switches and plugs</a:t>
            </a:r>
          </a:p>
          <a:p>
            <a:pPr marL="952490" lvl="1" indent="-342900">
              <a:spcAft>
                <a:spcPts val="600"/>
              </a:spcAft>
              <a:buFont typeface="Arial" panose="020B0604020202020204" pitchFamily="34" charset="0"/>
              <a:buChar char="•"/>
            </a:pPr>
            <a:r>
              <a:rPr lang="en-US" sz="3200" dirty="0">
                <a:solidFill>
                  <a:srgbClr val="FF0000"/>
                </a:solidFill>
              </a:rPr>
              <a:t>Loss of power </a:t>
            </a:r>
            <a:r>
              <a:rPr lang="en-US" sz="3200" dirty="0"/>
              <a:t>accompanied by burning smell</a:t>
            </a:r>
            <a:endParaRPr sz="3200" dirty="0"/>
          </a:p>
          <a:p>
            <a:pPr marL="228600" lvl="0" indent="-50800" algn="l" rtl="0">
              <a:lnSpc>
                <a:spcPct val="100000"/>
              </a:lnSpc>
              <a:spcBef>
                <a:spcPts val="600"/>
              </a:spcBef>
              <a:spcAft>
                <a:spcPts val="0"/>
              </a:spcAft>
              <a:buClr>
                <a:schemeClr val="dk1"/>
              </a:buClr>
              <a:buSzPts val="2800"/>
              <a:buNone/>
            </a:pPr>
            <a:endParaRPr dirty="0"/>
          </a:p>
        </p:txBody>
      </p:sp>
      <p:sp>
        <p:nvSpPr>
          <p:cNvPr id="299" name="Google Shape;299;p19"/>
          <p:cNvSpPr txBox="1">
            <a:spLocks noGrp="1"/>
          </p:cNvSpPr>
          <p:nvPr>
            <p:ph type="body" idx="4"/>
          </p:nvPr>
        </p:nvSpPr>
        <p:spPr>
          <a:xfrm>
            <a:off x="10385367" y="5881860"/>
            <a:ext cx="1363212" cy="355600"/>
          </a:xfrm>
          <a:prstGeom prst="rect">
            <a:avLst/>
          </a:prstGeom>
          <a:noFill/>
          <a:ln w="9525" cap="flat" cmpd="sng">
            <a:solidFill>
              <a:srgbClr val="575757"/>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1400"/>
              <a:buNone/>
            </a:pPr>
            <a:r>
              <a:rPr lang="en-US"/>
              <a:t>PM 6-15</a:t>
            </a:r>
            <a:endParaRPr/>
          </a:p>
        </p:txBody>
      </p:sp>
      <p:sp>
        <p:nvSpPr>
          <p:cNvPr id="300" name="Google Shape;300;p19"/>
          <p:cNvSpPr txBox="1">
            <a:spLocks noGrp="1"/>
          </p:cNvSpPr>
          <p:nvPr>
            <p:ph type="body" idx="2"/>
          </p:nvPr>
        </p:nvSpPr>
        <p:spPr>
          <a:xfrm>
            <a:off x="1906383" y="6385716"/>
            <a:ext cx="5918663" cy="303212"/>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AEABAB"/>
              </a:buClr>
              <a:buSzPts val="1200"/>
              <a:buNone/>
            </a:pPr>
            <a:r>
              <a:rPr lang="en-US"/>
              <a:t>CERT Basic Training Unit 6: Fire Safety and Utility Controls</a:t>
            </a:r>
            <a:endParaRPr/>
          </a:p>
        </p:txBody>
      </p:sp>
      <p:sp>
        <p:nvSpPr>
          <p:cNvPr id="301" name="Google Shape;301;p19"/>
          <p:cNvSpPr txBox="1">
            <a:spLocks noGrp="1"/>
          </p:cNvSpPr>
          <p:nvPr>
            <p:ph type="body" idx="3"/>
          </p:nvPr>
        </p:nvSpPr>
        <p:spPr>
          <a:xfrm>
            <a:off x="9376756" y="6385716"/>
            <a:ext cx="2405149" cy="303212"/>
          </a:xfrm>
          <a:prstGeom prst="rect">
            <a:avLst/>
          </a:prstGeom>
          <a:noFill/>
          <a:ln>
            <a:noFill/>
          </a:ln>
        </p:spPr>
        <p:txBody>
          <a:bodyPr spcFirstLastPara="1" wrap="square" lIns="91425" tIns="45700" rIns="91425" bIns="45700" anchor="ctr" anchorCtr="0">
            <a:noAutofit/>
          </a:bodyPr>
          <a:lstStyle/>
          <a:p>
            <a:pPr marL="0" lvl="0" indent="0" algn="r" rtl="0">
              <a:lnSpc>
                <a:spcPct val="90000"/>
              </a:lnSpc>
              <a:spcBef>
                <a:spcPts val="0"/>
              </a:spcBef>
              <a:spcAft>
                <a:spcPts val="0"/>
              </a:spcAft>
              <a:buClr>
                <a:srgbClr val="AEABAB"/>
              </a:buClr>
              <a:buSzPts val="1200"/>
              <a:buNone/>
            </a:pPr>
            <a:r>
              <a:rPr lang="en-US"/>
              <a:t>6-18</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7" name="Google Shape;297;p19"/>
          <p:cNvSpPr txBox="1">
            <a:spLocks noGrp="1"/>
          </p:cNvSpPr>
          <p:nvPr>
            <p:ph type="title"/>
          </p:nvPr>
        </p:nvSpPr>
        <p:spPr>
          <a:xfrm>
            <a:off x="420190" y="320678"/>
            <a:ext cx="7742468" cy="101767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000"/>
              <a:buFont typeface="Arial"/>
              <a:buNone/>
            </a:pPr>
            <a:r>
              <a:rPr lang="en-US" dirty="0"/>
              <a:t>Natural Gas/Propane Hazards</a:t>
            </a:r>
            <a:endParaRPr dirty="0"/>
          </a:p>
        </p:txBody>
      </p:sp>
      <p:sp>
        <p:nvSpPr>
          <p:cNvPr id="298" name="Google Shape;298;p19"/>
          <p:cNvSpPr txBox="1">
            <a:spLocks noGrp="1"/>
          </p:cNvSpPr>
          <p:nvPr>
            <p:ph type="body" idx="1"/>
          </p:nvPr>
        </p:nvSpPr>
        <p:spPr>
          <a:xfrm>
            <a:off x="420189" y="1521230"/>
            <a:ext cx="6967200" cy="4781145"/>
          </a:xfrm>
          <a:prstGeom prst="rect">
            <a:avLst/>
          </a:prstGeom>
          <a:noFill/>
          <a:ln>
            <a:noFill/>
          </a:ln>
        </p:spPr>
        <p:txBody>
          <a:bodyPr spcFirstLastPara="1" wrap="square" lIns="91425" tIns="45700" rIns="91425" bIns="45700" anchor="t" anchorCtr="0">
            <a:normAutofit/>
          </a:bodyPr>
          <a:lstStyle/>
          <a:p>
            <a:pPr marL="228600" lvl="0" indent="-228600" algn="l" rtl="0">
              <a:lnSpc>
                <a:spcPct val="100000"/>
              </a:lnSpc>
              <a:spcBef>
                <a:spcPts val="0"/>
              </a:spcBef>
              <a:spcAft>
                <a:spcPts val="0"/>
              </a:spcAft>
              <a:buClr>
                <a:schemeClr val="accent6">
                  <a:lumMod val="75000"/>
                </a:schemeClr>
              </a:buClr>
              <a:buSzPts val="2800"/>
              <a:buChar char="•"/>
            </a:pPr>
            <a:r>
              <a:rPr lang="en-US" dirty="0"/>
              <a:t>Asphyxiant</a:t>
            </a:r>
          </a:p>
          <a:p>
            <a:pPr marL="685783" lvl="1" indent="-228594" algn="l" rtl="0">
              <a:lnSpc>
                <a:spcPct val="100000"/>
              </a:lnSpc>
              <a:spcBef>
                <a:spcPts val="600"/>
              </a:spcBef>
              <a:spcAft>
                <a:spcPts val="0"/>
              </a:spcAft>
              <a:buClr>
                <a:schemeClr val="accent6">
                  <a:lumMod val="75000"/>
                </a:schemeClr>
              </a:buClr>
              <a:buSzPts val="2400"/>
              <a:buChar char="‒"/>
            </a:pPr>
            <a:r>
              <a:rPr lang="en-US" dirty="0"/>
              <a:t>Displaces oxygen in the body</a:t>
            </a:r>
          </a:p>
          <a:p>
            <a:pPr marL="685783" lvl="1" indent="-228594" algn="l" rtl="0">
              <a:lnSpc>
                <a:spcPct val="100000"/>
              </a:lnSpc>
              <a:spcBef>
                <a:spcPts val="600"/>
              </a:spcBef>
              <a:spcAft>
                <a:spcPts val="0"/>
              </a:spcAft>
              <a:buClr>
                <a:schemeClr val="accent6">
                  <a:lumMod val="75000"/>
                </a:schemeClr>
              </a:buClr>
              <a:buSzPts val="2400"/>
              <a:buChar char="‒"/>
            </a:pPr>
            <a:r>
              <a:rPr lang="en-US" dirty="0"/>
              <a:t>Propane is heavier than air (sinks) </a:t>
            </a:r>
            <a:endParaRPr dirty="0"/>
          </a:p>
          <a:p>
            <a:pPr marL="228600" lvl="0" indent="-228600" algn="l" rtl="0">
              <a:lnSpc>
                <a:spcPct val="100000"/>
              </a:lnSpc>
              <a:spcBef>
                <a:spcPts val="600"/>
              </a:spcBef>
              <a:spcAft>
                <a:spcPts val="0"/>
              </a:spcAft>
              <a:buClr>
                <a:schemeClr val="accent6">
                  <a:lumMod val="75000"/>
                </a:schemeClr>
              </a:buClr>
              <a:buSzPts val="2800"/>
              <a:buChar char="•"/>
            </a:pPr>
            <a:r>
              <a:rPr lang="en-US" dirty="0"/>
              <a:t>Explosive</a:t>
            </a:r>
            <a:endParaRPr dirty="0"/>
          </a:p>
          <a:p>
            <a:pPr marL="685783" lvl="1" indent="-228594" algn="l" rtl="0">
              <a:lnSpc>
                <a:spcPct val="100000"/>
              </a:lnSpc>
              <a:spcBef>
                <a:spcPts val="600"/>
              </a:spcBef>
              <a:spcAft>
                <a:spcPts val="0"/>
              </a:spcAft>
              <a:buClr>
                <a:schemeClr val="accent6">
                  <a:lumMod val="75000"/>
                </a:schemeClr>
              </a:buClr>
              <a:buSzPts val="2400"/>
              <a:buChar char="‒"/>
            </a:pPr>
            <a:r>
              <a:rPr lang="en-US" dirty="0"/>
              <a:t>Can readily ignite under the right conditions</a:t>
            </a:r>
          </a:p>
          <a:p>
            <a:pPr indent="-457200">
              <a:buClr>
                <a:schemeClr val="accent6">
                  <a:lumMod val="75000"/>
                </a:schemeClr>
              </a:buClr>
              <a:buSzPts val="2400"/>
            </a:pPr>
            <a:r>
              <a:rPr lang="en-US" dirty="0"/>
              <a:t>Propane is shipped and stored in pressure tanks as liquid with shutoff valve</a:t>
            </a:r>
          </a:p>
          <a:p>
            <a:pPr marL="609590" lvl="1" indent="0">
              <a:buNone/>
            </a:pPr>
            <a:endParaRPr dirty="0"/>
          </a:p>
          <a:p>
            <a:pPr marL="228600" lvl="0" indent="-50800" algn="l" rtl="0">
              <a:lnSpc>
                <a:spcPct val="100000"/>
              </a:lnSpc>
              <a:spcBef>
                <a:spcPts val="600"/>
              </a:spcBef>
              <a:spcAft>
                <a:spcPts val="0"/>
              </a:spcAft>
              <a:buClr>
                <a:schemeClr val="dk1"/>
              </a:buClr>
              <a:buSzPts val="2800"/>
              <a:buNone/>
            </a:pPr>
            <a:endParaRPr dirty="0"/>
          </a:p>
        </p:txBody>
      </p:sp>
      <p:sp>
        <p:nvSpPr>
          <p:cNvPr id="299" name="Google Shape;299;p19"/>
          <p:cNvSpPr txBox="1">
            <a:spLocks noGrp="1"/>
          </p:cNvSpPr>
          <p:nvPr>
            <p:ph type="body" idx="4"/>
          </p:nvPr>
        </p:nvSpPr>
        <p:spPr>
          <a:xfrm>
            <a:off x="10385367" y="5881860"/>
            <a:ext cx="1363212" cy="355600"/>
          </a:xfrm>
          <a:prstGeom prst="rect">
            <a:avLst/>
          </a:prstGeom>
          <a:noFill/>
          <a:ln w="9525" cap="flat" cmpd="sng">
            <a:solidFill>
              <a:srgbClr val="575757"/>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1400"/>
              <a:buNone/>
            </a:pPr>
            <a:r>
              <a:rPr lang="en-US"/>
              <a:t>PM 6-15</a:t>
            </a:r>
            <a:endParaRPr/>
          </a:p>
        </p:txBody>
      </p:sp>
      <p:sp>
        <p:nvSpPr>
          <p:cNvPr id="300" name="Google Shape;300;p19"/>
          <p:cNvSpPr txBox="1">
            <a:spLocks noGrp="1"/>
          </p:cNvSpPr>
          <p:nvPr>
            <p:ph type="body" idx="2"/>
          </p:nvPr>
        </p:nvSpPr>
        <p:spPr>
          <a:xfrm>
            <a:off x="1906383" y="6385716"/>
            <a:ext cx="5918663" cy="303212"/>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AEABAB"/>
              </a:buClr>
              <a:buSzPts val="1200"/>
              <a:buNone/>
            </a:pPr>
            <a:r>
              <a:rPr lang="en-US"/>
              <a:t>CERT Basic Training Unit 6: Fire Safety and Utility Controls</a:t>
            </a:r>
            <a:endParaRPr/>
          </a:p>
        </p:txBody>
      </p:sp>
      <p:sp>
        <p:nvSpPr>
          <p:cNvPr id="301" name="Google Shape;301;p19"/>
          <p:cNvSpPr txBox="1">
            <a:spLocks noGrp="1"/>
          </p:cNvSpPr>
          <p:nvPr>
            <p:ph type="body" idx="3"/>
          </p:nvPr>
        </p:nvSpPr>
        <p:spPr>
          <a:xfrm>
            <a:off x="9376756" y="6385716"/>
            <a:ext cx="2405149" cy="303212"/>
          </a:xfrm>
          <a:prstGeom prst="rect">
            <a:avLst/>
          </a:prstGeom>
          <a:noFill/>
          <a:ln>
            <a:noFill/>
          </a:ln>
        </p:spPr>
        <p:txBody>
          <a:bodyPr spcFirstLastPara="1" wrap="square" lIns="91425" tIns="45700" rIns="91425" bIns="45700" anchor="ctr" anchorCtr="0">
            <a:noAutofit/>
          </a:bodyPr>
          <a:lstStyle/>
          <a:p>
            <a:pPr marL="0" lvl="0" indent="0" algn="r" rtl="0">
              <a:lnSpc>
                <a:spcPct val="90000"/>
              </a:lnSpc>
              <a:spcBef>
                <a:spcPts val="0"/>
              </a:spcBef>
              <a:spcAft>
                <a:spcPts val="0"/>
              </a:spcAft>
              <a:buClr>
                <a:srgbClr val="AEABAB"/>
              </a:buClr>
              <a:buSzPts val="1200"/>
              <a:buNone/>
            </a:pPr>
            <a:r>
              <a:rPr lang="en-US"/>
              <a:t>6-18</a:t>
            </a:r>
            <a:endParaRPr/>
          </a:p>
        </p:txBody>
      </p:sp>
      <p:pic>
        <p:nvPicPr>
          <p:cNvPr id="2" name="Picture 1">
            <a:extLst>
              <a:ext uri="{FF2B5EF4-FFF2-40B4-BE49-F238E27FC236}">
                <a16:creationId xmlns:a16="http://schemas.microsoft.com/office/drawing/2014/main" id="{D8F51D10-48E5-214F-9080-4EB40A390B20}"/>
              </a:ext>
            </a:extLst>
          </p:cNvPr>
          <p:cNvPicPr>
            <a:picLocks noChangeAspect="1"/>
          </p:cNvPicPr>
          <p:nvPr/>
        </p:nvPicPr>
        <p:blipFill>
          <a:blip r:embed="rId3"/>
          <a:stretch>
            <a:fillRect/>
          </a:stretch>
        </p:blipFill>
        <p:spPr>
          <a:xfrm>
            <a:off x="7825046" y="1889983"/>
            <a:ext cx="4231201" cy="2947737"/>
          </a:xfrm>
          <a:prstGeom prst="rect">
            <a:avLst/>
          </a:prstGeom>
        </p:spPr>
      </p:pic>
      <p:pic>
        <p:nvPicPr>
          <p:cNvPr id="3" name="Picture 2">
            <a:extLst>
              <a:ext uri="{FF2B5EF4-FFF2-40B4-BE49-F238E27FC236}">
                <a16:creationId xmlns:a16="http://schemas.microsoft.com/office/drawing/2014/main" id="{B3858B2B-8800-494A-AA6B-0A5BA90F3BC4}"/>
              </a:ext>
            </a:extLst>
          </p:cNvPr>
          <p:cNvPicPr>
            <a:picLocks noChangeAspect="1"/>
          </p:cNvPicPr>
          <p:nvPr/>
        </p:nvPicPr>
        <p:blipFill>
          <a:blip r:embed="rId4"/>
          <a:stretch>
            <a:fillRect/>
          </a:stretch>
        </p:blipFill>
        <p:spPr>
          <a:xfrm>
            <a:off x="6813578" y="4160443"/>
            <a:ext cx="2819400" cy="1783880"/>
          </a:xfrm>
          <a:prstGeom prst="rect">
            <a:avLst/>
          </a:prstGeom>
        </p:spPr>
      </p:pic>
    </p:spTree>
    <p:extLst>
      <p:ext uri="{BB962C8B-B14F-4D97-AF65-F5344CB8AC3E}">
        <p14:creationId xmlns:p14="http://schemas.microsoft.com/office/powerpoint/2010/main" val="10291221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6" name="Google Shape;306;p20"/>
          <p:cNvSpPr txBox="1">
            <a:spLocks noGrp="1"/>
          </p:cNvSpPr>
          <p:nvPr>
            <p:ph type="title"/>
          </p:nvPr>
        </p:nvSpPr>
        <p:spPr>
          <a:xfrm>
            <a:off x="420190" y="320678"/>
            <a:ext cx="7742468" cy="101767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000"/>
              <a:buFont typeface="Arial"/>
              <a:buNone/>
            </a:pPr>
            <a:r>
              <a:rPr lang="en-US"/>
              <a:t>Natural Gas Hazard Awareness</a:t>
            </a:r>
            <a:endParaRPr/>
          </a:p>
        </p:txBody>
      </p:sp>
      <p:sp>
        <p:nvSpPr>
          <p:cNvPr id="307" name="Google Shape;307;p20"/>
          <p:cNvSpPr txBox="1">
            <a:spLocks noGrp="1"/>
          </p:cNvSpPr>
          <p:nvPr>
            <p:ph type="body" idx="1"/>
          </p:nvPr>
        </p:nvSpPr>
        <p:spPr>
          <a:xfrm>
            <a:off x="420189" y="1521230"/>
            <a:ext cx="11350632" cy="4781145"/>
          </a:xfrm>
          <a:prstGeom prst="rect">
            <a:avLst/>
          </a:prstGeom>
          <a:noFill/>
          <a:ln>
            <a:noFill/>
          </a:ln>
        </p:spPr>
        <p:txBody>
          <a:bodyPr spcFirstLastPara="1" wrap="square" lIns="91425" tIns="45700" rIns="91425" bIns="45700" anchor="t" anchorCtr="0">
            <a:normAutofit/>
          </a:bodyPr>
          <a:lstStyle/>
          <a:p>
            <a:pPr marL="228600" lvl="0" indent="-228600" algn="l" rtl="0">
              <a:lnSpc>
                <a:spcPct val="100000"/>
              </a:lnSpc>
              <a:spcBef>
                <a:spcPts val="0"/>
              </a:spcBef>
              <a:spcAft>
                <a:spcPts val="0"/>
              </a:spcAft>
              <a:buClr>
                <a:schemeClr val="accent6">
                  <a:lumMod val="75000"/>
                </a:schemeClr>
              </a:buClr>
              <a:buSzPts val="2800"/>
              <a:buChar char="•"/>
            </a:pPr>
            <a:r>
              <a:rPr lang="en-US" dirty="0"/>
              <a:t>Install natural gas detector </a:t>
            </a:r>
            <a:endParaRPr dirty="0"/>
          </a:p>
          <a:p>
            <a:pPr marL="228600" lvl="0" indent="-228600" algn="l" rtl="0">
              <a:lnSpc>
                <a:spcPct val="100000"/>
              </a:lnSpc>
              <a:spcBef>
                <a:spcPts val="600"/>
              </a:spcBef>
              <a:spcAft>
                <a:spcPts val="0"/>
              </a:spcAft>
              <a:buClr>
                <a:schemeClr val="accent6">
                  <a:lumMod val="75000"/>
                </a:schemeClr>
              </a:buClr>
              <a:buSzPts val="2800"/>
              <a:buChar char="•"/>
            </a:pPr>
            <a:r>
              <a:rPr lang="en-US" dirty="0"/>
              <a:t>Install carbon monoxide detector in home </a:t>
            </a:r>
            <a:endParaRPr dirty="0"/>
          </a:p>
          <a:p>
            <a:pPr marL="228600" lvl="0" indent="-228600" algn="l" rtl="0">
              <a:lnSpc>
                <a:spcPct val="100000"/>
              </a:lnSpc>
              <a:spcBef>
                <a:spcPts val="600"/>
              </a:spcBef>
              <a:spcAft>
                <a:spcPts val="0"/>
              </a:spcAft>
              <a:buClr>
                <a:schemeClr val="accent6">
                  <a:lumMod val="75000"/>
                </a:schemeClr>
              </a:buClr>
              <a:buSzPts val="2800"/>
              <a:buChar char="•"/>
            </a:pPr>
            <a:r>
              <a:rPr lang="en-US" dirty="0"/>
              <a:t>Test batteries for natural gas and carbon monoxide detectors every month </a:t>
            </a:r>
            <a:endParaRPr dirty="0"/>
          </a:p>
          <a:p>
            <a:pPr marL="685783" lvl="1" indent="-228594" algn="l" rtl="0">
              <a:lnSpc>
                <a:spcPct val="100000"/>
              </a:lnSpc>
              <a:spcBef>
                <a:spcPts val="600"/>
              </a:spcBef>
              <a:spcAft>
                <a:spcPts val="0"/>
              </a:spcAft>
              <a:buClr>
                <a:schemeClr val="accent6">
                  <a:lumMod val="75000"/>
                </a:schemeClr>
              </a:buClr>
              <a:buSzPts val="2400"/>
              <a:buChar char="‒"/>
            </a:pPr>
            <a:r>
              <a:rPr lang="en-US" dirty="0"/>
              <a:t>Change batteries every six months </a:t>
            </a:r>
            <a:endParaRPr dirty="0"/>
          </a:p>
          <a:p>
            <a:pPr marL="228600" lvl="0" indent="-228600" algn="l" rtl="0">
              <a:lnSpc>
                <a:spcPct val="100000"/>
              </a:lnSpc>
              <a:spcBef>
                <a:spcPts val="600"/>
              </a:spcBef>
              <a:spcAft>
                <a:spcPts val="0"/>
              </a:spcAft>
              <a:buClr>
                <a:schemeClr val="accent6">
                  <a:lumMod val="75000"/>
                </a:schemeClr>
              </a:buClr>
              <a:buSzPts val="2800"/>
              <a:buChar char="•"/>
            </a:pPr>
            <a:r>
              <a:rPr lang="en-US" dirty="0"/>
              <a:t>Locate and label gas shutoffs </a:t>
            </a:r>
            <a:endParaRPr dirty="0"/>
          </a:p>
          <a:p>
            <a:pPr marL="685783" lvl="1" indent="-228594" algn="l" rtl="0">
              <a:lnSpc>
                <a:spcPct val="100000"/>
              </a:lnSpc>
              <a:spcBef>
                <a:spcPts val="600"/>
              </a:spcBef>
              <a:spcAft>
                <a:spcPts val="0"/>
              </a:spcAft>
              <a:buClr>
                <a:schemeClr val="accent6">
                  <a:lumMod val="75000"/>
                </a:schemeClr>
              </a:buClr>
              <a:buSzPts val="2400"/>
              <a:buChar char="‒"/>
            </a:pPr>
            <a:r>
              <a:rPr lang="en-US" dirty="0"/>
              <a:t>Have proper non-sparking tool </a:t>
            </a:r>
            <a:endParaRPr dirty="0"/>
          </a:p>
          <a:p>
            <a:pPr marL="228600" lvl="0" indent="-50800" algn="l" rtl="0">
              <a:lnSpc>
                <a:spcPct val="100000"/>
              </a:lnSpc>
              <a:spcBef>
                <a:spcPts val="600"/>
              </a:spcBef>
              <a:spcAft>
                <a:spcPts val="0"/>
              </a:spcAft>
              <a:buClr>
                <a:schemeClr val="dk1"/>
              </a:buClr>
              <a:buSzPts val="2800"/>
              <a:buNone/>
            </a:pPr>
            <a:endParaRPr dirty="0"/>
          </a:p>
          <a:p>
            <a:pPr marL="685783" lvl="1" indent="-76193" algn="l" rtl="0">
              <a:lnSpc>
                <a:spcPct val="100000"/>
              </a:lnSpc>
              <a:spcBef>
                <a:spcPts val="600"/>
              </a:spcBef>
              <a:spcAft>
                <a:spcPts val="0"/>
              </a:spcAft>
              <a:buClr>
                <a:schemeClr val="dk1"/>
              </a:buClr>
              <a:buSzPts val="2400"/>
              <a:buNone/>
            </a:pPr>
            <a:endParaRPr dirty="0"/>
          </a:p>
          <a:p>
            <a:pPr marL="228600" lvl="0" indent="-50800" algn="l" rtl="0">
              <a:lnSpc>
                <a:spcPct val="100000"/>
              </a:lnSpc>
              <a:spcBef>
                <a:spcPts val="600"/>
              </a:spcBef>
              <a:spcAft>
                <a:spcPts val="0"/>
              </a:spcAft>
              <a:buClr>
                <a:schemeClr val="dk1"/>
              </a:buClr>
              <a:buSzPts val="2800"/>
              <a:buNone/>
            </a:pPr>
            <a:endParaRPr dirty="0"/>
          </a:p>
        </p:txBody>
      </p:sp>
      <p:sp>
        <p:nvSpPr>
          <p:cNvPr id="308" name="Google Shape;308;p20"/>
          <p:cNvSpPr txBox="1">
            <a:spLocks noGrp="1"/>
          </p:cNvSpPr>
          <p:nvPr>
            <p:ph type="body" idx="4"/>
          </p:nvPr>
        </p:nvSpPr>
        <p:spPr>
          <a:xfrm>
            <a:off x="10385367" y="5881860"/>
            <a:ext cx="1363212" cy="355600"/>
          </a:xfrm>
          <a:prstGeom prst="rect">
            <a:avLst/>
          </a:prstGeom>
          <a:noFill/>
          <a:ln w="9525" cap="flat" cmpd="sng">
            <a:solidFill>
              <a:srgbClr val="575757"/>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1400"/>
              <a:buNone/>
            </a:pPr>
            <a:r>
              <a:rPr lang="en-US"/>
              <a:t>PM 6-15</a:t>
            </a:r>
            <a:endParaRPr/>
          </a:p>
        </p:txBody>
      </p:sp>
      <p:sp>
        <p:nvSpPr>
          <p:cNvPr id="309" name="Google Shape;309;p20"/>
          <p:cNvSpPr txBox="1">
            <a:spLocks noGrp="1"/>
          </p:cNvSpPr>
          <p:nvPr>
            <p:ph type="body" idx="2"/>
          </p:nvPr>
        </p:nvSpPr>
        <p:spPr>
          <a:xfrm>
            <a:off x="1906383" y="6385716"/>
            <a:ext cx="5918663" cy="303212"/>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AEABAB"/>
              </a:buClr>
              <a:buSzPts val="1200"/>
              <a:buNone/>
            </a:pPr>
            <a:r>
              <a:rPr lang="en-US"/>
              <a:t>CERT Basic Training Unit 6: Fire Safety and Utility Controls</a:t>
            </a:r>
            <a:endParaRPr/>
          </a:p>
        </p:txBody>
      </p:sp>
      <p:sp>
        <p:nvSpPr>
          <p:cNvPr id="310" name="Google Shape;310;p20"/>
          <p:cNvSpPr txBox="1">
            <a:spLocks noGrp="1"/>
          </p:cNvSpPr>
          <p:nvPr>
            <p:ph type="body" idx="3"/>
          </p:nvPr>
        </p:nvSpPr>
        <p:spPr>
          <a:xfrm>
            <a:off x="9376756" y="6385716"/>
            <a:ext cx="2405149" cy="303212"/>
          </a:xfrm>
          <a:prstGeom prst="rect">
            <a:avLst/>
          </a:prstGeom>
          <a:noFill/>
          <a:ln>
            <a:noFill/>
          </a:ln>
        </p:spPr>
        <p:txBody>
          <a:bodyPr spcFirstLastPara="1" wrap="square" lIns="91425" tIns="45700" rIns="91425" bIns="45700" anchor="ctr" anchorCtr="0">
            <a:noAutofit/>
          </a:bodyPr>
          <a:lstStyle/>
          <a:p>
            <a:pPr marL="0" lvl="0" indent="0" algn="r" rtl="0">
              <a:lnSpc>
                <a:spcPct val="90000"/>
              </a:lnSpc>
              <a:spcBef>
                <a:spcPts val="0"/>
              </a:spcBef>
              <a:spcAft>
                <a:spcPts val="0"/>
              </a:spcAft>
              <a:buClr>
                <a:srgbClr val="AEABAB"/>
              </a:buClr>
              <a:buSzPts val="1200"/>
              <a:buNone/>
            </a:pPr>
            <a:r>
              <a:rPr lang="en-US"/>
              <a:t>6-19</a:t>
            </a:r>
            <a:endParaRPr/>
          </a:p>
        </p:txBody>
      </p:sp>
      <p:pic>
        <p:nvPicPr>
          <p:cNvPr id="7" name="Picture 4">
            <a:extLst>
              <a:ext uri="{FF2B5EF4-FFF2-40B4-BE49-F238E27FC236}">
                <a16:creationId xmlns:a16="http://schemas.microsoft.com/office/drawing/2014/main" id="{7FEE7790-3804-5F45-A237-8B6D4B57759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752285" y="3089507"/>
            <a:ext cx="4539093" cy="2792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p21"/>
          <p:cNvSpPr txBox="1">
            <a:spLocks noGrp="1"/>
          </p:cNvSpPr>
          <p:nvPr>
            <p:ph type="title"/>
          </p:nvPr>
        </p:nvSpPr>
        <p:spPr>
          <a:xfrm>
            <a:off x="420190" y="320678"/>
            <a:ext cx="7742468" cy="101767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000"/>
              <a:buFont typeface="Arial"/>
              <a:buNone/>
            </a:pPr>
            <a:r>
              <a:rPr lang="en-US"/>
              <a:t>Gas Shutoff</a:t>
            </a:r>
            <a:endParaRPr/>
          </a:p>
        </p:txBody>
      </p:sp>
      <p:sp>
        <p:nvSpPr>
          <p:cNvPr id="316" name="Google Shape;316;p21"/>
          <p:cNvSpPr txBox="1">
            <a:spLocks noGrp="1"/>
          </p:cNvSpPr>
          <p:nvPr>
            <p:ph type="body" idx="1"/>
          </p:nvPr>
        </p:nvSpPr>
        <p:spPr>
          <a:xfrm>
            <a:off x="713679" y="1750741"/>
            <a:ext cx="5441318" cy="4551634"/>
          </a:xfrm>
          <a:prstGeom prst="rect">
            <a:avLst/>
          </a:prstGeom>
          <a:noFill/>
          <a:ln>
            <a:noFill/>
          </a:ln>
        </p:spPr>
        <p:txBody>
          <a:bodyPr spcFirstLastPara="1" wrap="square" lIns="91425" tIns="45700" rIns="91425" bIns="45700" anchor="t" anchorCtr="0">
            <a:normAutofit/>
          </a:bodyPr>
          <a:lstStyle/>
          <a:p>
            <a:pPr marL="228600" lvl="0" indent="-228600" algn="l" rtl="0">
              <a:lnSpc>
                <a:spcPct val="100000"/>
              </a:lnSpc>
              <a:spcBef>
                <a:spcPts val="0"/>
              </a:spcBef>
              <a:spcAft>
                <a:spcPts val="0"/>
              </a:spcAft>
              <a:buClr>
                <a:schemeClr val="accent6">
                  <a:lumMod val="75000"/>
                </a:schemeClr>
              </a:buClr>
              <a:buSzPts val="2800"/>
              <a:buChar char="•"/>
            </a:pPr>
            <a:r>
              <a:rPr lang="en-US" dirty="0"/>
              <a:t>Locate and label gas shutoff valves </a:t>
            </a:r>
            <a:endParaRPr dirty="0"/>
          </a:p>
          <a:p>
            <a:pPr marL="228600" lvl="0" indent="-228600" algn="l" rtl="0">
              <a:lnSpc>
                <a:spcPct val="100000"/>
              </a:lnSpc>
              <a:spcBef>
                <a:spcPts val="600"/>
              </a:spcBef>
              <a:spcAft>
                <a:spcPts val="0"/>
              </a:spcAft>
              <a:buClr>
                <a:schemeClr val="accent6">
                  <a:lumMod val="75000"/>
                </a:schemeClr>
              </a:buClr>
              <a:buSzPts val="2800"/>
              <a:buChar char="•"/>
            </a:pPr>
            <a:r>
              <a:rPr lang="en-US" dirty="0"/>
              <a:t>If not automatic, know procedures for shutting off gas </a:t>
            </a:r>
            <a:endParaRPr dirty="0"/>
          </a:p>
        </p:txBody>
      </p:sp>
      <p:sp>
        <p:nvSpPr>
          <p:cNvPr id="318" name="Google Shape;318;p21"/>
          <p:cNvSpPr txBox="1">
            <a:spLocks noGrp="1"/>
          </p:cNvSpPr>
          <p:nvPr>
            <p:ph type="body" idx="4"/>
          </p:nvPr>
        </p:nvSpPr>
        <p:spPr>
          <a:xfrm>
            <a:off x="10385367" y="5881860"/>
            <a:ext cx="1363212" cy="355600"/>
          </a:xfrm>
          <a:prstGeom prst="rect">
            <a:avLst/>
          </a:prstGeom>
          <a:noFill/>
          <a:ln w="9525" cap="flat" cmpd="sng">
            <a:solidFill>
              <a:srgbClr val="575757"/>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1400"/>
              <a:buNone/>
            </a:pPr>
            <a:r>
              <a:rPr lang="en-US"/>
              <a:t>PM 6-16</a:t>
            </a:r>
            <a:endParaRPr/>
          </a:p>
        </p:txBody>
      </p:sp>
      <p:sp>
        <p:nvSpPr>
          <p:cNvPr id="319" name="Google Shape;319;p21"/>
          <p:cNvSpPr txBox="1">
            <a:spLocks noGrp="1"/>
          </p:cNvSpPr>
          <p:nvPr>
            <p:ph type="body" idx="2"/>
          </p:nvPr>
        </p:nvSpPr>
        <p:spPr>
          <a:xfrm>
            <a:off x="1906383" y="6385716"/>
            <a:ext cx="5918663" cy="303212"/>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AEABAB"/>
              </a:buClr>
              <a:buSzPts val="1200"/>
              <a:buNone/>
            </a:pPr>
            <a:r>
              <a:rPr lang="en-US"/>
              <a:t>CERT Basic Training Unit 6: Fire Safety and Utility Controls</a:t>
            </a:r>
            <a:endParaRPr/>
          </a:p>
        </p:txBody>
      </p:sp>
      <p:sp>
        <p:nvSpPr>
          <p:cNvPr id="320" name="Google Shape;320;p21"/>
          <p:cNvSpPr txBox="1">
            <a:spLocks noGrp="1"/>
          </p:cNvSpPr>
          <p:nvPr>
            <p:ph type="body" idx="3"/>
          </p:nvPr>
        </p:nvSpPr>
        <p:spPr>
          <a:xfrm>
            <a:off x="9376756" y="6385716"/>
            <a:ext cx="2405149" cy="303212"/>
          </a:xfrm>
          <a:prstGeom prst="rect">
            <a:avLst/>
          </a:prstGeom>
          <a:noFill/>
          <a:ln>
            <a:noFill/>
          </a:ln>
        </p:spPr>
        <p:txBody>
          <a:bodyPr spcFirstLastPara="1" wrap="square" lIns="91425" tIns="45700" rIns="91425" bIns="45700" anchor="ctr" anchorCtr="0">
            <a:noAutofit/>
          </a:bodyPr>
          <a:lstStyle/>
          <a:p>
            <a:pPr marL="0" lvl="0" indent="0" algn="r" rtl="0">
              <a:lnSpc>
                <a:spcPct val="90000"/>
              </a:lnSpc>
              <a:spcBef>
                <a:spcPts val="0"/>
              </a:spcBef>
              <a:spcAft>
                <a:spcPts val="0"/>
              </a:spcAft>
              <a:buClr>
                <a:srgbClr val="AEABAB"/>
              </a:buClr>
              <a:buSzPts val="1200"/>
              <a:buNone/>
            </a:pPr>
            <a:r>
              <a:rPr lang="en-US"/>
              <a:t>6-20</a:t>
            </a:r>
            <a:endParaRPr/>
          </a:p>
        </p:txBody>
      </p:sp>
      <p:pic>
        <p:nvPicPr>
          <p:cNvPr id="8" name="Picture 8" descr="valve open">
            <a:extLst>
              <a:ext uri="{FF2B5EF4-FFF2-40B4-BE49-F238E27FC236}">
                <a16:creationId xmlns:a16="http://schemas.microsoft.com/office/drawing/2014/main" id="{52BAB02C-C8A2-BE4A-B854-80C5A7992705}"/>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489" b="89826" l="9851" r="89963">
                        <a14:foregroundMark x1="63569" y1="34739" x2="64498" y2="1489"/>
                      </a14:backgroundRemoval>
                    </a14:imgEffect>
                  </a14:imgLayer>
                </a14:imgProps>
              </a:ext>
              <a:ext uri="{28A0092B-C50C-407E-A947-70E740481C1C}">
                <a14:useLocalDpi xmlns:a14="http://schemas.microsoft.com/office/drawing/2010/main" val="0"/>
              </a:ext>
            </a:extLst>
          </a:blip>
          <a:srcRect/>
          <a:stretch>
            <a:fillRect/>
          </a:stretch>
        </p:blipFill>
        <p:spPr bwMode="auto">
          <a:xfrm>
            <a:off x="762264" y="3954851"/>
            <a:ext cx="2812392" cy="210480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Picture 9" descr="valve closed">
            <a:extLst>
              <a:ext uri="{FF2B5EF4-FFF2-40B4-BE49-F238E27FC236}">
                <a16:creationId xmlns:a16="http://schemas.microsoft.com/office/drawing/2014/main" id="{6CAE2032-E060-794F-AE4F-0C103515A7AC}"/>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4187" b="89901" l="10000" r="90000">
                        <a14:foregroundMark x1="34727" y1="35714" x2="33091" y2="4187"/>
                        <a14:backgroundMark x1="32545" y1="4187" x2="36182" y2="38424"/>
                        <a14:backgroundMark x1="32545" y1="39901" x2="25273" y2="40640"/>
                      </a14:backgroundRemoval>
                    </a14:imgEffect>
                  </a14:imgLayer>
                </a14:imgProps>
              </a:ext>
              <a:ext uri="{28A0092B-C50C-407E-A947-70E740481C1C}">
                <a14:useLocalDpi xmlns:a14="http://schemas.microsoft.com/office/drawing/2010/main" val="0"/>
              </a:ext>
            </a:extLst>
          </a:blip>
          <a:srcRect b="13787"/>
          <a:stretch/>
        </p:blipFill>
        <p:spPr bwMode="auto">
          <a:xfrm>
            <a:off x="3249803" y="3954851"/>
            <a:ext cx="2731035" cy="173970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 name="Picture 2">
            <a:extLst>
              <a:ext uri="{FF2B5EF4-FFF2-40B4-BE49-F238E27FC236}">
                <a16:creationId xmlns:a16="http://schemas.microsoft.com/office/drawing/2014/main" id="{B729A0FD-7490-7644-B17A-B3AAC4146CD3}"/>
              </a:ext>
            </a:extLst>
          </p:cNvPr>
          <p:cNvPicPr>
            <a:picLocks noChangeAspect="1"/>
          </p:cNvPicPr>
          <p:nvPr/>
        </p:nvPicPr>
        <p:blipFill>
          <a:blip r:embed="rId7"/>
          <a:stretch>
            <a:fillRect/>
          </a:stretch>
        </p:blipFill>
        <p:spPr>
          <a:xfrm rot="5400000">
            <a:off x="6355725" y="2260355"/>
            <a:ext cx="4138863" cy="3104147"/>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p21"/>
          <p:cNvSpPr txBox="1">
            <a:spLocks noGrp="1"/>
          </p:cNvSpPr>
          <p:nvPr>
            <p:ph type="title"/>
          </p:nvPr>
        </p:nvSpPr>
        <p:spPr>
          <a:xfrm>
            <a:off x="420190" y="320678"/>
            <a:ext cx="7742468" cy="101767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000"/>
              <a:buFont typeface="Arial"/>
              <a:buNone/>
            </a:pPr>
            <a:r>
              <a:rPr lang="en-US" dirty="0"/>
              <a:t>When to Shut Gas Off</a:t>
            </a:r>
            <a:endParaRPr dirty="0"/>
          </a:p>
        </p:txBody>
      </p:sp>
      <p:sp>
        <p:nvSpPr>
          <p:cNvPr id="316" name="Google Shape;316;p21"/>
          <p:cNvSpPr txBox="1">
            <a:spLocks noGrp="1"/>
          </p:cNvSpPr>
          <p:nvPr>
            <p:ph type="body" idx="1"/>
          </p:nvPr>
        </p:nvSpPr>
        <p:spPr>
          <a:xfrm>
            <a:off x="5943601" y="1759954"/>
            <a:ext cx="5441318" cy="4551634"/>
          </a:xfrm>
          <a:prstGeom prst="rect">
            <a:avLst/>
          </a:prstGeom>
          <a:noFill/>
          <a:ln>
            <a:noFill/>
          </a:ln>
        </p:spPr>
        <p:txBody>
          <a:bodyPr spcFirstLastPara="1" wrap="square" lIns="91425" tIns="45700" rIns="91425" bIns="45700" anchor="t" anchorCtr="0">
            <a:normAutofit/>
          </a:bodyPr>
          <a:lstStyle/>
          <a:p>
            <a:pPr marL="228600" indent="-228600">
              <a:spcBef>
                <a:spcPts val="0"/>
              </a:spcBef>
              <a:buClr>
                <a:schemeClr val="accent6">
                  <a:lumMod val="75000"/>
                </a:schemeClr>
              </a:buClr>
            </a:pPr>
            <a:r>
              <a:rPr lang="en-US" altLang="en-US" dirty="0">
                <a:solidFill>
                  <a:schemeClr val="tx1"/>
                </a:solidFill>
              </a:rPr>
              <a:t>When odor or sound of gas is detected</a:t>
            </a:r>
          </a:p>
          <a:p>
            <a:pPr marL="228600" indent="-228600">
              <a:spcBef>
                <a:spcPts val="0"/>
              </a:spcBef>
              <a:buClr>
                <a:schemeClr val="accent6">
                  <a:lumMod val="75000"/>
                </a:schemeClr>
              </a:buClr>
            </a:pPr>
            <a:r>
              <a:rPr lang="en-US" altLang="en-US" dirty="0">
                <a:solidFill>
                  <a:schemeClr val="tx1"/>
                </a:solidFill>
              </a:rPr>
              <a:t>Building has major structural damage or fire</a:t>
            </a:r>
          </a:p>
          <a:p>
            <a:pPr marL="228600" indent="-228600">
              <a:spcBef>
                <a:spcPts val="0"/>
              </a:spcBef>
              <a:buClr>
                <a:schemeClr val="accent6">
                  <a:lumMod val="75000"/>
                </a:schemeClr>
              </a:buClr>
            </a:pPr>
            <a:r>
              <a:rPr lang="en-US" altLang="en-US" dirty="0">
                <a:solidFill>
                  <a:schemeClr val="tx1"/>
                </a:solidFill>
              </a:rPr>
              <a:t>Gas meter wheels are turning rapidly (look at smallest)</a:t>
            </a:r>
          </a:p>
          <a:p>
            <a:pPr marL="228600" indent="-228600">
              <a:spcBef>
                <a:spcPts val="0"/>
              </a:spcBef>
              <a:buClr>
                <a:schemeClr val="accent6">
                  <a:lumMod val="75000"/>
                </a:schemeClr>
              </a:buClr>
            </a:pPr>
            <a:r>
              <a:rPr lang="en-US" dirty="0"/>
              <a:t> </a:t>
            </a:r>
            <a:r>
              <a:rPr lang="en-US" altLang="en-US" b="1" dirty="0">
                <a:solidFill>
                  <a:schemeClr val="tx1"/>
                </a:solidFill>
              </a:rPr>
              <a:t>Never</a:t>
            </a:r>
            <a:r>
              <a:rPr lang="en-US" altLang="en-US" dirty="0">
                <a:solidFill>
                  <a:schemeClr val="tx1"/>
                </a:solidFill>
              </a:rPr>
              <a:t> turn back on yourself!</a:t>
            </a:r>
          </a:p>
          <a:p>
            <a:pPr marL="0" lvl="0" indent="0" algn="l" rtl="0">
              <a:lnSpc>
                <a:spcPct val="100000"/>
              </a:lnSpc>
              <a:spcBef>
                <a:spcPts val="0"/>
              </a:spcBef>
              <a:spcAft>
                <a:spcPts val="0"/>
              </a:spcAft>
              <a:buClr>
                <a:schemeClr val="dk1"/>
              </a:buClr>
              <a:buSzPts val="2800"/>
              <a:buNone/>
            </a:pPr>
            <a:endParaRPr dirty="0"/>
          </a:p>
        </p:txBody>
      </p:sp>
      <p:sp>
        <p:nvSpPr>
          <p:cNvPr id="319" name="Google Shape;319;p21"/>
          <p:cNvSpPr txBox="1">
            <a:spLocks noGrp="1"/>
          </p:cNvSpPr>
          <p:nvPr>
            <p:ph type="body" idx="2"/>
          </p:nvPr>
        </p:nvSpPr>
        <p:spPr>
          <a:xfrm>
            <a:off x="1906383" y="6385716"/>
            <a:ext cx="5918663" cy="303212"/>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AEABAB"/>
              </a:buClr>
              <a:buSzPts val="1200"/>
              <a:buNone/>
            </a:pPr>
            <a:r>
              <a:rPr lang="en-US"/>
              <a:t>CERT Basic Training Unit 6: Fire Safety and Utility Controls</a:t>
            </a:r>
            <a:endParaRPr/>
          </a:p>
        </p:txBody>
      </p:sp>
      <p:sp>
        <p:nvSpPr>
          <p:cNvPr id="320" name="Google Shape;320;p21"/>
          <p:cNvSpPr txBox="1">
            <a:spLocks noGrp="1"/>
          </p:cNvSpPr>
          <p:nvPr>
            <p:ph type="body" idx="3"/>
          </p:nvPr>
        </p:nvSpPr>
        <p:spPr>
          <a:xfrm>
            <a:off x="9376756" y="6385716"/>
            <a:ext cx="2405149" cy="303212"/>
          </a:xfrm>
          <a:prstGeom prst="rect">
            <a:avLst/>
          </a:prstGeom>
          <a:noFill/>
          <a:ln>
            <a:noFill/>
          </a:ln>
        </p:spPr>
        <p:txBody>
          <a:bodyPr spcFirstLastPara="1" wrap="square" lIns="91425" tIns="45700" rIns="91425" bIns="45700" anchor="ctr" anchorCtr="0">
            <a:noAutofit/>
          </a:bodyPr>
          <a:lstStyle/>
          <a:p>
            <a:pPr marL="0" lvl="0" indent="0" algn="r" rtl="0">
              <a:lnSpc>
                <a:spcPct val="90000"/>
              </a:lnSpc>
              <a:spcBef>
                <a:spcPts val="0"/>
              </a:spcBef>
              <a:spcAft>
                <a:spcPts val="0"/>
              </a:spcAft>
              <a:buClr>
                <a:srgbClr val="AEABAB"/>
              </a:buClr>
              <a:buSzPts val="1200"/>
              <a:buNone/>
            </a:pPr>
            <a:r>
              <a:rPr lang="en-US"/>
              <a:t>6-20</a:t>
            </a:r>
            <a:endParaRPr/>
          </a:p>
        </p:txBody>
      </p:sp>
      <p:pic>
        <p:nvPicPr>
          <p:cNvPr id="4" name="Picture 3">
            <a:extLst>
              <a:ext uri="{FF2B5EF4-FFF2-40B4-BE49-F238E27FC236}">
                <a16:creationId xmlns:a16="http://schemas.microsoft.com/office/drawing/2014/main" id="{0CE3901E-54F9-F24E-86B5-B951B53E5807}"/>
              </a:ext>
            </a:extLst>
          </p:cNvPr>
          <p:cNvPicPr>
            <a:picLocks noChangeAspect="1"/>
          </p:cNvPicPr>
          <p:nvPr/>
        </p:nvPicPr>
        <p:blipFill>
          <a:blip r:embed="rId3"/>
          <a:stretch>
            <a:fillRect/>
          </a:stretch>
        </p:blipFill>
        <p:spPr>
          <a:xfrm>
            <a:off x="3011384" y="1759954"/>
            <a:ext cx="2549918" cy="2549918"/>
          </a:xfrm>
          <a:prstGeom prst="rect">
            <a:avLst/>
          </a:prstGeom>
        </p:spPr>
      </p:pic>
      <p:pic>
        <p:nvPicPr>
          <p:cNvPr id="3" name="Picture 2">
            <a:extLst>
              <a:ext uri="{FF2B5EF4-FFF2-40B4-BE49-F238E27FC236}">
                <a16:creationId xmlns:a16="http://schemas.microsoft.com/office/drawing/2014/main" id="{80C3ABCA-3C88-1A47-8601-516604D029A3}"/>
              </a:ext>
            </a:extLst>
          </p:cNvPr>
          <p:cNvPicPr>
            <a:picLocks noChangeAspect="1"/>
          </p:cNvPicPr>
          <p:nvPr/>
        </p:nvPicPr>
        <p:blipFill rotWithShape="1">
          <a:blip r:embed="rId4"/>
          <a:srcRect l="7640" t="3846" b="16988"/>
          <a:stretch/>
        </p:blipFill>
        <p:spPr>
          <a:xfrm>
            <a:off x="420191" y="3568500"/>
            <a:ext cx="3405852" cy="2189498"/>
          </a:xfrm>
          <a:prstGeom prst="rect">
            <a:avLst/>
          </a:prstGeom>
        </p:spPr>
      </p:pic>
    </p:spTree>
    <p:extLst>
      <p:ext uri="{BB962C8B-B14F-4D97-AF65-F5344CB8AC3E}">
        <p14:creationId xmlns:p14="http://schemas.microsoft.com/office/powerpoint/2010/main" val="35197049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Google Shape;335;p23"/>
          <p:cNvSpPr txBox="1">
            <a:spLocks noGrp="1"/>
          </p:cNvSpPr>
          <p:nvPr>
            <p:ph type="title"/>
          </p:nvPr>
        </p:nvSpPr>
        <p:spPr>
          <a:xfrm>
            <a:off x="420190" y="320678"/>
            <a:ext cx="7742468" cy="101767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000"/>
              <a:buFont typeface="Arial"/>
              <a:buNone/>
            </a:pPr>
            <a:r>
              <a:rPr lang="en-US"/>
              <a:t>Hazardous Materials</a:t>
            </a:r>
            <a:endParaRPr/>
          </a:p>
        </p:txBody>
      </p:sp>
      <p:sp>
        <p:nvSpPr>
          <p:cNvPr id="336" name="Google Shape;336;p23"/>
          <p:cNvSpPr txBox="1">
            <a:spLocks noGrp="1"/>
          </p:cNvSpPr>
          <p:nvPr>
            <p:ph type="body" idx="1"/>
          </p:nvPr>
        </p:nvSpPr>
        <p:spPr>
          <a:xfrm>
            <a:off x="420189" y="1521230"/>
            <a:ext cx="7587342" cy="4781145"/>
          </a:xfrm>
          <a:prstGeom prst="rect">
            <a:avLst/>
          </a:prstGeom>
          <a:noFill/>
          <a:ln>
            <a:noFill/>
          </a:ln>
        </p:spPr>
        <p:txBody>
          <a:bodyPr spcFirstLastPara="1" wrap="square" lIns="91425" tIns="45700" rIns="91425" bIns="45700" anchor="t" anchorCtr="0">
            <a:normAutofit/>
          </a:bodyPr>
          <a:lstStyle/>
          <a:p>
            <a:pPr marL="228600" lvl="0" indent="-228600" algn="l" rtl="0">
              <a:lnSpc>
                <a:spcPct val="100000"/>
              </a:lnSpc>
              <a:spcBef>
                <a:spcPts val="0"/>
              </a:spcBef>
              <a:spcAft>
                <a:spcPts val="0"/>
              </a:spcAft>
              <a:buClr>
                <a:schemeClr val="accent6">
                  <a:lumMod val="75000"/>
                </a:schemeClr>
              </a:buClr>
              <a:buSzPts val="2800"/>
              <a:buChar char="•"/>
            </a:pPr>
            <a:r>
              <a:rPr lang="en-US" dirty="0"/>
              <a:t>Corrode other materials</a:t>
            </a:r>
            <a:endParaRPr dirty="0"/>
          </a:p>
          <a:p>
            <a:pPr marL="228600" lvl="0" indent="-228600" algn="l" rtl="0">
              <a:lnSpc>
                <a:spcPct val="100000"/>
              </a:lnSpc>
              <a:spcBef>
                <a:spcPts val="600"/>
              </a:spcBef>
              <a:spcAft>
                <a:spcPts val="0"/>
              </a:spcAft>
              <a:buClr>
                <a:schemeClr val="accent6">
                  <a:lumMod val="75000"/>
                </a:schemeClr>
              </a:buClr>
              <a:buSzPts val="2800"/>
              <a:buChar char="•"/>
            </a:pPr>
            <a:r>
              <a:rPr lang="en-US" dirty="0"/>
              <a:t>Explode or are easily ignited</a:t>
            </a:r>
            <a:endParaRPr dirty="0"/>
          </a:p>
          <a:p>
            <a:pPr marL="228600" lvl="0" indent="-228600" algn="l" rtl="0">
              <a:lnSpc>
                <a:spcPct val="100000"/>
              </a:lnSpc>
              <a:spcBef>
                <a:spcPts val="600"/>
              </a:spcBef>
              <a:spcAft>
                <a:spcPts val="0"/>
              </a:spcAft>
              <a:buClr>
                <a:schemeClr val="accent6">
                  <a:lumMod val="75000"/>
                </a:schemeClr>
              </a:buClr>
              <a:buSzPts val="2800"/>
              <a:buChar char="•"/>
            </a:pPr>
            <a:r>
              <a:rPr lang="en-US" dirty="0"/>
              <a:t>React strongly with water</a:t>
            </a:r>
            <a:endParaRPr dirty="0"/>
          </a:p>
          <a:p>
            <a:pPr marL="228600" lvl="0" indent="-228600" algn="l" rtl="0">
              <a:lnSpc>
                <a:spcPct val="100000"/>
              </a:lnSpc>
              <a:spcBef>
                <a:spcPts val="600"/>
              </a:spcBef>
              <a:spcAft>
                <a:spcPts val="0"/>
              </a:spcAft>
              <a:buClr>
                <a:schemeClr val="accent6">
                  <a:lumMod val="75000"/>
                </a:schemeClr>
              </a:buClr>
              <a:buSzPts val="2800"/>
              <a:buChar char="•"/>
            </a:pPr>
            <a:r>
              <a:rPr lang="en-US" dirty="0"/>
              <a:t>Are unstable when exposed to heat or shock</a:t>
            </a:r>
            <a:endParaRPr dirty="0"/>
          </a:p>
          <a:p>
            <a:pPr marL="228600" lvl="0" indent="-228600" algn="l" rtl="0">
              <a:lnSpc>
                <a:spcPct val="100000"/>
              </a:lnSpc>
              <a:spcBef>
                <a:spcPts val="600"/>
              </a:spcBef>
              <a:spcAft>
                <a:spcPts val="0"/>
              </a:spcAft>
              <a:buClr>
                <a:schemeClr val="accent6">
                  <a:lumMod val="75000"/>
                </a:schemeClr>
              </a:buClr>
              <a:buSzPts val="2800"/>
              <a:buChar char="•"/>
            </a:pPr>
            <a:r>
              <a:rPr lang="en-US" dirty="0"/>
              <a:t>Are otherwise toxic to humans, animals, or the environment through absorption, inhalation, injection, or ingestion </a:t>
            </a:r>
            <a:endParaRPr dirty="0"/>
          </a:p>
        </p:txBody>
      </p:sp>
      <p:sp>
        <p:nvSpPr>
          <p:cNvPr id="337" name="Google Shape;337;p23"/>
          <p:cNvSpPr txBox="1">
            <a:spLocks noGrp="1"/>
          </p:cNvSpPr>
          <p:nvPr>
            <p:ph type="body" idx="4"/>
          </p:nvPr>
        </p:nvSpPr>
        <p:spPr>
          <a:xfrm>
            <a:off x="10385367" y="5881860"/>
            <a:ext cx="1363212" cy="355600"/>
          </a:xfrm>
          <a:prstGeom prst="rect">
            <a:avLst/>
          </a:prstGeom>
          <a:noFill/>
          <a:ln w="9525" cap="flat" cmpd="sng">
            <a:solidFill>
              <a:srgbClr val="575757"/>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1400"/>
              <a:buNone/>
            </a:pPr>
            <a:r>
              <a:rPr lang="en-US"/>
              <a:t>PM 6-18</a:t>
            </a:r>
            <a:endParaRPr/>
          </a:p>
        </p:txBody>
      </p:sp>
      <p:sp>
        <p:nvSpPr>
          <p:cNvPr id="338" name="Google Shape;338;p23"/>
          <p:cNvSpPr txBox="1">
            <a:spLocks noGrp="1"/>
          </p:cNvSpPr>
          <p:nvPr>
            <p:ph type="body" idx="2"/>
          </p:nvPr>
        </p:nvSpPr>
        <p:spPr>
          <a:xfrm>
            <a:off x="1906383" y="6385716"/>
            <a:ext cx="5918663" cy="303212"/>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AEABAB"/>
              </a:buClr>
              <a:buSzPts val="1200"/>
              <a:buNone/>
            </a:pPr>
            <a:r>
              <a:rPr lang="en-US"/>
              <a:t>CERT Basic Training Unit 6: Fire Safety and Utility Controls</a:t>
            </a:r>
            <a:endParaRPr/>
          </a:p>
        </p:txBody>
      </p:sp>
      <p:sp>
        <p:nvSpPr>
          <p:cNvPr id="339" name="Google Shape;339;p23"/>
          <p:cNvSpPr txBox="1">
            <a:spLocks noGrp="1"/>
          </p:cNvSpPr>
          <p:nvPr>
            <p:ph type="body" idx="3"/>
          </p:nvPr>
        </p:nvSpPr>
        <p:spPr>
          <a:xfrm>
            <a:off x="9376756" y="6385716"/>
            <a:ext cx="2405149" cy="303212"/>
          </a:xfrm>
          <a:prstGeom prst="rect">
            <a:avLst/>
          </a:prstGeom>
          <a:noFill/>
          <a:ln>
            <a:noFill/>
          </a:ln>
        </p:spPr>
        <p:txBody>
          <a:bodyPr spcFirstLastPara="1" wrap="square" lIns="91425" tIns="45700" rIns="91425" bIns="45700" anchor="ctr" anchorCtr="0">
            <a:noAutofit/>
          </a:bodyPr>
          <a:lstStyle/>
          <a:p>
            <a:pPr marL="0" lvl="0" indent="0" algn="r" rtl="0">
              <a:lnSpc>
                <a:spcPct val="90000"/>
              </a:lnSpc>
              <a:spcBef>
                <a:spcPts val="0"/>
              </a:spcBef>
              <a:spcAft>
                <a:spcPts val="0"/>
              </a:spcAft>
              <a:buClr>
                <a:srgbClr val="AEABAB"/>
              </a:buClr>
              <a:buSzPts val="1200"/>
              <a:buNone/>
            </a:pPr>
            <a:r>
              <a:rPr lang="en-US"/>
              <a:t>6-22</a:t>
            </a:r>
            <a:endParaRPr/>
          </a:p>
        </p:txBody>
      </p:sp>
      <p:pic>
        <p:nvPicPr>
          <p:cNvPr id="2" name="Picture 1">
            <a:extLst>
              <a:ext uri="{FF2B5EF4-FFF2-40B4-BE49-F238E27FC236}">
                <a16:creationId xmlns:a16="http://schemas.microsoft.com/office/drawing/2014/main" id="{08BB1A5C-28CE-D44B-9296-184B54EEBE87}"/>
              </a:ext>
            </a:extLst>
          </p:cNvPr>
          <p:cNvPicPr>
            <a:picLocks noChangeAspect="1"/>
          </p:cNvPicPr>
          <p:nvPr/>
        </p:nvPicPr>
        <p:blipFill>
          <a:blip r:embed="rId3"/>
          <a:stretch>
            <a:fillRect/>
          </a:stretch>
        </p:blipFill>
        <p:spPr>
          <a:xfrm>
            <a:off x="7265381" y="1808682"/>
            <a:ext cx="4699710" cy="4206240"/>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Google Shape;335;p23"/>
          <p:cNvSpPr txBox="1">
            <a:spLocks noGrp="1"/>
          </p:cNvSpPr>
          <p:nvPr>
            <p:ph type="title"/>
          </p:nvPr>
        </p:nvSpPr>
        <p:spPr>
          <a:xfrm>
            <a:off x="420190" y="320678"/>
            <a:ext cx="7742468" cy="101767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000"/>
              <a:buFont typeface="Arial"/>
              <a:buNone/>
            </a:pPr>
            <a:r>
              <a:rPr lang="en-US"/>
              <a:t>Hazardous Materials</a:t>
            </a:r>
            <a:endParaRPr/>
          </a:p>
        </p:txBody>
      </p:sp>
      <p:sp>
        <p:nvSpPr>
          <p:cNvPr id="336" name="Google Shape;336;p23"/>
          <p:cNvSpPr txBox="1">
            <a:spLocks noGrp="1"/>
          </p:cNvSpPr>
          <p:nvPr>
            <p:ph type="body" idx="1"/>
          </p:nvPr>
        </p:nvSpPr>
        <p:spPr>
          <a:xfrm>
            <a:off x="420189" y="1521230"/>
            <a:ext cx="11350632" cy="4781145"/>
          </a:xfrm>
          <a:prstGeom prst="rect">
            <a:avLst/>
          </a:prstGeom>
          <a:noFill/>
          <a:ln>
            <a:noFill/>
          </a:ln>
        </p:spPr>
        <p:txBody>
          <a:bodyPr spcFirstLastPara="1" wrap="square" lIns="91425" tIns="45700" rIns="91425" bIns="45700" anchor="t" anchorCtr="0">
            <a:normAutofit/>
          </a:bodyPr>
          <a:lstStyle/>
          <a:p>
            <a:pPr indent="-457200">
              <a:spcBef>
                <a:spcPts val="0"/>
              </a:spcBef>
              <a:buClr>
                <a:schemeClr val="accent6">
                  <a:lumMod val="75000"/>
                </a:schemeClr>
              </a:buClr>
            </a:pPr>
            <a:r>
              <a:rPr lang="en-US" dirty="0"/>
              <a:t>HazMat are many types and everywhere</a:t>
            </a:r>
            <a:endParaRPr dirty="0"/>
          </a:p>
          <a:p>
            <a:pPr marL="800100" lvl="1" indent="-342900">
              <a:buClr>
                <a:schemeClr val="accent6">
                  <a:lumMod val="75000"/>
                </a:schemeClr>
              </a:buClr>
              <a:buSzPts val="2800"/>
            </a:pPr>
            <a:r>
              <a:rPr lang="en-US" dirty="0"/>
              <a:t>Kitchen</a:t>
            </a:r>
          </a:p>
          <a:p>
            <a:pPr marL="800100" lvl="1" indent="-342900">
              <a:buClr>
                <a:schemeClr val="accent6">
                  <a:lumMod val="75000"/>
                </a:schemeClr>
              </a:buClr>
              <a:buSzPts val="2800"/>
            </a:pPr>
            <a:r>
              <a:rPr lang="en-US" dirty="0"/>
              <a:t>Garage</a:t>
            </a:r>
          </a:p>
          <a:p>
            <a:pPr marL="800100" lvl="1" indent="-342900">
              <a:buClr>
                <a:schemeClr val="accent6">
                  <a:lumMod val="75000"/>
                </a:schemeClr>
              </a:buClr>
              <a:buSzPts val="2800"/>
            </a:pPr>
            <a:r>
              <a:rPr lang="en-US" dirty="0"/>
              <a:t>Bathroom</a:t>
            </a:r>
          </a:p>
          <a:p>
            <a:pPr marL="800100" lvl="1" indent="-342900">
              <a:buClr>
                <a:schemeClr val="accent6">
                  <a:lumMod val="75000"/>
                </a:schemeClr>
              </a:buClr>
              <a:buSzPts val="2800"/>
            </a:pPr>
            <a:r>
              <a:rPr lang="en-US" dirty="0"/>
              <a:t>Patio</a:t>
            </a:r>
            <a:endParaRPr dirty="0"/>
          </a:p>
        </p:txBody>
      </p:sp>
      <p:sp>
        <p:nvSpPr>
          <p:cNvPr id="338" name="Google Shape;338;p23"/>
          <p:cNvSpPr txBox="1">
            <a:spLocks noGrp="1"/>
          </p:cNvSpPr>
          <p:nvPr>
            <p:ph type="body" idx="2"/>
          </p:nvPr>
        </p:nvSpPr>
        <p:spPr>
          <a:xfrm>
            <a:off x="1906383" y="6385716"/>
            <a:ext cx="5918663" cy="303212"/>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AEABAB"/>
              </a:buClr>
              <a:buSzPts val="1200"/>
              <a:buNone/>
            </a:pPr>
            <a:r>
              <a:rPr lang="en-US"/>
              <a:t>CERT Basic Training Unit 6: Fire Safety and Utility Controls</a:t>
            </a:r>
            <a:endParaRPr/>
          </a:p>
        </p:txBody>
      </p:sp>
      <p:sp>
        <p:nvSpPr>
          <p:cNvPr id="339" name="Google Shape;339;p23"/>
          <p:cNvSpPr txBox="1">
            <a:spLocks noGrp="1"/>
          </p:cNvSpPr>
          <p:nvPr>
            <p:ph type="body" idx="3"/>
          </p:nvPr>
        </p:nvSpPr>
        <p:spPr>
          <a:xfrm>
            <a:off x="9376756" y="6385716"/>
            <a:ext cx="2405149" cy="303212"/>
          </a:xfrm>
          <a:prstGeom prst="rect">
            <a:avLst/>
          </a:prstGeom>
          <a:noFill/>
          <a:ln>
            <a:noFill/>
          </a:ln>
        </p:spPr>
        <p:txBody>
          <a:bodyPr spcFirstLastPara="1" wrap="square" lIns="91425" tIns="45700" rIns="91425" bIns="45700" anchor="ctr" anchorCtr="0">
            <a:noAutofit/>
          </a:bodyPr>
          <a:lstStyle/>
          <a:p>
            <a:pPr marL="0" lvl="0" indent="0" algn="r" rtl="0">
              <a:lnSpc>
                <a:spcPct val="90000"/>
              </a:lnSpc>
              <a:spcBef>
                <a:spcPts val="0"/>
              </a:spcBef>
              <a:spcAft>
                <a:spcPts val="0"/>
              </a:spcAft>
              <a:buClr>
                <a:srgbClr val="AEABAB"/>
              </a:buClr>
              <a:buSzPts val="1200"/>
              <a:buNone/>
            </a:pPr>
            <a:r>
              <a:rPr lang="en-US"/>
              <a:t>6-22</a:t>
            </a:r>
            <a:endParaRPr/>
          </a:p>
        </p:txBody>
      </p:sp>
      <p:pic>
        <p:nvPicPr>
          <p:cNvPr id="7" name="Picture 6" descr="j0339684">
            <a:extLst>
              <a:ext uri="{FF2B5EF4-FFF2-40B4-BE49-F238E27FC236}">
                <a16:creationId xmlns:a16="http://schemas.microsoft.com/office/drawing/2014/main" id="{2C984A88-75CF-014D-B696-B5D25EC6752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a:xfrm>
            <a:off x="8162658" y="2320420"/>
            <a:ext cx="2767013" cy="2762250"/>
          </a:xfrm>
          <a:prstGeom prst="rect">
            <a:avLst/>
          </a:prstGeom>
          <a:noFill/>
          <a:ln>
            <a:noFill/>
          </a:ln>
        </p:spPr>
      </p:pic>
      <p:pic>
        <p:nvPicPr>
          <p:cNvPr id="8" name="Picture 2">
            <a:extLst>
              <a:ext uri="{FF2B5EF4-FFF2-40B4-BE49-F238E27FC236}">
                <a16:creationId xmlns:a16="http://schemas.microsoft.com/office/drawing/2014/main" id="{2495574A-4515-D342-8DA0-3E590CA3A3CE}"/>
              </a:ext>
            </a:extLst>
          </p:cNvPr>
          <p:cNvPicPr>
            <a:picLocks noChangeAspect="1"/>
          </p:cNvPicPr>
          <p:nvPr/>
        </p:nvPicPr>
        <p:blipFill>
          <a:blip r:embed="rId4">
            <a:extLst>
              <a:ext uri="{28A0092B-C50C-407E-A947-70E740481C1C}">
                <a14:useLocalDpi xmlns:a14="http://schemas.microsoft.com/office/drawing/2010/main" val="0"/>
              </a:ext>
            </a:extLst>
          </a:blip>
          <a:srcRect l="8699" t="4901" r="13043" b="8670"/>
          <a:stretch>
            <a:fillRect/>
          </a:stretch>
        </p:blipFill>
        <p:spPr bwMode="auto">
          <a:xfrm>
            <a:off x="5990833" y="2175070"/>
            <a:ext cx="1834213" cy="2277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
            <a:extLst>
              <a:ext uri="{FF2B5EF4-FFF2-40B4-BE49-F238E27FC236}">
                <a16:creationId xmlns:a16="http://schemas.microsoft.com/office/drawing/2014/main" id="{CBB0AE29-B633-C54E-BC03-0B73708F7CE3}"/>
              </a:ext>
            </a:extLst>
          </p:cNvPr>
          <p:cNvPicPr>
            <a:picLocks noChangeAspect="1"/>
          </p:cNvPicPr>
          <p:nvPr/>
        </p:nvPicPr>
        <p:blipFill>
          <a:blip r:embed="rId5">
            <a:extLst>
              <a:ext uri="{28A0092B-C50C-407E-A947-70E740481C1C}">
                <a14:useLocalDpi xmlns:a14="http://schemas.microsoft.com/office/drawing/2010/main" val="0"/>
              </a:ext>
            </a:extLst>
          </a:blip>
          <a:srcRect l="18823" b="10501"/>
          <a:stretch>
            <a:fillRect/>
          </a:stretch>
        </p:blipFill>
        <p:spPr bwMode="auto">
          <a:xfrm>
            <a:off x="3567544" y="3858241"/>
            <a:ext cx="2596339" cy="1902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824718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22"/>
          <p:cNvSpPr txBox="1">
            <a:spLocks noGrp="1"/>
          </p:cNvSpPr>
          <p:nvPr>
            <p:ph type="title"/>
          </p:nvPr>
        </p:nvSpPr>
        <p:spPr>
          <a:xfrm>
            <a:off x="420190" y="320678"/>
            <a:ext cx="7742468" cy="101767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000"/>
              <a:buFont typeface="Arial"/>
              <a:buNone/>
            </a:pPr>
            <a:r>
              <a:rPr lang="en-US"/>
              <a:t>L.I.E.S.</a:t>
            </a:r>
            <a:endParaRPr/>
          </a:p>
        </p:txBody>
      </p:sp>
      <p:sp>
        <p:nvSpPr>
          <p:cNvPr id="326" name="Google Shape;326;p22"/>
          <p:cNvSpPr txBox="1">
            <a:spLocks noGrp="1"/>
          </p:cNvSpPr>
          <p:nvPr>
            <p:ph type="body" idx="1"/>
          </p:nvPr>
        </p:nvSpPr>
        <p:spPr>
          <a:xfrm>
            <a:off x="420189" y="1521230"/>
            <a:ext cx="6359434" cy="4781145"/>
          </a:xfrm>
          <a:prstGeom prst="rect">
            <a:avLst/>
          </a:prstGeom>
          <a:noFill/>
          <a:ln>
            <a:noFill/>
          </a:ln>
        </p:spPr>
        <p:txBody>
          <a:bodyPr spcFirstLastPara="1" wrap="square" lIns="91425" tIns="45700" rIns="91425" bIns="45700" anchor="t" anchorCtr="0">
            <a:normAutofit/>
          </a:bodyPr>
          <a:lstStyle/>
          <a:p>
            <a:pPr marL="228600" lvl="0" indent="-228600" algn="l" rtl="0">
              <a:lnSpc>
                <a:spcPct val="100000"/>
              </a:lnSpc>
              <a:spcBef>
                <a:spcPts val="0"/>
              </a:spcBef>
              <a:spcAft>
                <a:spcPts val="0"/>
              </a:spcAft>
              <a:buClr>
                <a:schemeClr val="accent6">
                  <a:lumMod val="75000"/>
                </a:schemeClr>
              </a:buClr>
              <a:buSzPts val="2800"/>
              <a:buChar char="•"/>
            </a:pPr>
            <a:r>
              <a:rPr lang="en-US" sz="3200" dirty="0"/>
              <a:t>Always read labels </a:t>
            </a:r>
            <a:endParaRPr sz="3200" dirty="0"/>
          </a:p>
          <a:p>
            <a:pPr marL="228600" lvl="0" indent="-228600" algn="l" rtl="0">
              <a:lnSpc>
                <a:spcPct val="100000"/>
              </a:lnSpc>
              <a:spcBef>
                <a:spcPts val="600"/>
              </a:spcBef>
              <a:spcAft>
                <a:spcPts val="0"/>
              </a:spcAft>
              <a:buClr>
                <a:schemeClr val="accent6">
                  <a:lumMod val="75000"/>
                </a:schemeClr>
              </a:buClr>
              <a:buSzPts val="2800"/>
              <a:buChar char="•"/>
            </a:pPr>
            <a:r>
              <a:rPr lang="en-US" sz="3200" dirty="0"/>
              <a:t>Use </a:t>
            </a:r>
            <a:r>
              <a:rPr lang="en-US" sz="3200" dirty="0">
                <a:solidFill>
                  <a:srgbClr val="FF0000"/>
                </a:solidFill>
              </a:rPr>
              <a:t>L.I.E.S. </a:t>
            </a:r>
            <a:r>
              <a:rPr lang="en-US" sz="3200" dirty="0"/>
              <a:t>storage procedures</a:t>
            </a:r>
            <a:endParaRPr sz="3200" dirty="0"/>
          </a:p>
          <a:p>
            <a:pPr marL="685783" lvl="1" indent="-228594" algn="l" rtl="0">
              <a:lnSpc>
                <a:spcPct val="100000"/>
              </a:lnSpc>
              <a:spcBef>
                <a:spcPts val="600"/>
              </a:spcBef>
              <a:spcAft>
                <a:spcPts val="0"/>
              </a:spcAft>
              <a:buClr>
                <a:schemeClr val="accent6">
                  <a:lumMod val="75000"/>
                </a:schemeClr>
              </a:buClr>
              <a:buSzPts val="2400"/>
              <a:buChar char="‒"/>
            </a:pPr>
            <a:r>
              <a:rPr lang="en-US" sz="2800" b="1" dirty="0">
                <a:solidFill>
                  <a:srgbClr val="FF0000"/>
                </a:solidFill>
              </a:rPr>
              <a:t>L</a:t>
            </a:r>
            <a:r>
              <a:rPr lang="en-US" sz="2800" dirty="0"/>
              <a:t>imit, </a:t>
            </a:r>
          </a:p>
          <a:p>
            <a:pPr marL="685783" lvl="1" indent="-228594" algn="l" rtl="0">
              <a:lnSpc>
                <a:spcPct val="100000"/>
              </a:lnSpc>
              <a:spcBef>
                <a:spcPts val="600"/>
              </a:spcBef>
              <a:spcAft>
                <a:spcPts val="0"/>
              </a:spcAft>
              <a:buClr>
                <a:schemeClr val="accent6">
                  <a:lumMod val="75000"/>
                </a:schemeClr>
              </a:buClr>
              <a:buSzPts val="2400"/>
              <a:buChar char="‒"/>
            </a:pPr>
            <a:r>
              <a:rPr lang="en-US" sz="2800" b="1" dirty="0">
                <a:solidFill>
                  <a:srgbClr val="FF0000"/>
                </a:solidFill>
              </a:rPr>
              <a:t>I</a:t>
            </a:r>
            <a:r>
              <a:rPr lang="en-US" sz="2800" dirty="0"/>
              <a:t>solate, </a:t>
            </a:r>
          </a:p>
          <a:p>
            <a:pPr marL="685783" lvl="1" indent="-228594" algn="l" rtl="0">
              <a:lnSpc>
                <a:spcPct val="100000"/>
              </a:lnSpc>
              <a:spcBef>
                <a:spcPts val="600"/>
              </a:spcBef>
              <a:spcAft>
                <a:spcPts val="0"/>
              </a:spcAft>
              <a:buClr>
                <a:schemeClr val="accent6">
                  <a:lumMod val="75000"/>
                </a:schemeClr>
              </a:buClr>
              <a:buSzPts val="2400"/>
              <a:buChar char="‒"/>
            </a:pPr>
            <a:r>
              <a:rPr lang="en-US" sz="2800" b="1" dirty="0">
                <a:solidFill>
                  <a:srgbClr val="FF0000"/>
                </a:solidFill>
              </a:rPr>
              <a:t>E</a:t>
            </a:r>
            <a:r>
              <a:rPr lang="en-US" sz="2800" dirty="0"/>
              <a:t>liminate, </a:t>
            </a:r>
          </a:p>
          <a:p>
            <a:pPr marL="685783" lvl="1" indent="-228594" algn="l" rtl="0">
              <a:lnSpc>
                <a:spcPct val="100000"/>
              </a:lnSpc>
              <a:spcBef>
                <a:spcPts val="600"/>
              </a:spcBef>
              <a:spcAft>
                <a:spcPts val="0"/>
              </a:spcAft>
              <a:buClr>
                <a:schemeClr val="accent6">
                  <a:lumMod val="75000"/>
                </a:schemeClr>
              </a:buClr>
              <a:buSzPts val="2400"/>
              <a:buChar char="‒"/>
            </a:pPr>
            <a:r>
              <a:rPr lang="en-US" sz="2800" b="1" dirty="0">
                <a:solidFill>
                  <a:srgbClr val="FF0000"/>
                </a:solidFill>
              </a:rPr>
              <a:t>S</a:t>
            </a:r>
            <a:r>
              <a:rPr lang="en-US" sz="2800" dirty="0"/>
              <a:t>eparate</a:t>
            </a:r>
            <a:endParaRPr sz="2800" dirty="0"/>
          </a:p>
        </p:txBody>
      </p:sp>
      <p:pic>
        <p:nvPicPr>
          <p:cNvPr id="327" name="Google Shape;327;p22" descr="Photo of potentially flammable liquids in their containers. Read the labels on containers to identify flammable products."/>
          <p:cNvPicPr preferRelativeResize="0"/>
          <p:nvPr/>
        </p:nvPicPr>
        <p:blipFill rotWithShape="1">
          <a:blip r:embed="rId3">
            <a:alphaModFix/>
          </a:blip>
          <a:srcRect/>
          <a:stretch/>
        </p:blipFill>
        <p:spPr>
          <a:xfrm>
            <a:off x="6655633" y="2287058"/>
            <a:ext cx="4816289" cy="3199341"/>
          </a:xfrm>
          <a:prstGeom prst="rect">
            <a:avLst/>
          </a:prstGeom>
          <a:noFill/>
          <a:ln>
            <a:noFill/>
          </a:ln>
        </p:spPr>
      </p:pic>
      <p:sp>
        <p:nvSpPr>
          <p:cNvPr id="328" name="Google Shape;328;p22"/>
          <p:cNvSpPr txBox="1">
            <a:spLocks noGrp="1"/>
          </p:cNvSpPr>
          <p:nvPr>
            <p:ph type="body" idx="4"/>
          </p:nvPr>
        </p:nvSpPr>
        <p:spPr>
          <a:xfrm>
            <a:off x="10385367" y="5881860"/>
            <a:ext cx="1363212" cy="355600"/>
          </a:xfrm>
          <a:prstGeom prst="rect">
            <a:avLst/>
          </a:prstGeom>
          <a:noFill/>
          <a:ln w="9525" cap="flat" cmpd="sng">
            <a:solidFill>
              <a:srgbClr val="575757"/>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1400"/>
              <a:buNone/>
            </a:pPr>
            <a:r>
              <a:rPr lang="en-US"/>
              <a:t>PM 6-17</a:t>
            </a:r>
            <a:endParaRPr/>
          </a:p>
        </p:txBody>
      </p:sp>
      <p:sp>
        <p:nvSpPr>
          <p:cNvPr id="329" name="Google Shape;329;p22"/>
          <p:cNvSpPr txBox="1">
            <a:spLocks noGrp="1"/>
          </p:cNvSpPr>
          <p:nvPr>
            <p:ph type="body" idx="2"/>
          </p:nvPr>
        </p:nvSpPr>
        <p:spPr>
          <a:xfrm>
            <a:off x="1906383" y="6385716"/>
            <a:ext cx="5918663" cy="303212"/>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AEABAB"/>
              </a:buClr>
              <a:buSzPts val="1200"/>
              <a:buNone/>
            </a:pPr>
            <a:r>
              <a:rPr lang="en-US" dirty="0"/>
              <a:t>CERT Basic Training Unit 6: Fire Safety and Utility Controls</a:t>
            </a:r>
            <a:endParaRPr dirty="0"/>
          </a:p>
        </p:txBody>
      </p:sp>
      <p:sp>
        <p:nvSpPr>
          <p:cNvPr id="330" name="Google Shape;330;p22"/>
          <p:cNvSpPr txBox="1">
            <a:spLocks noGrp="1"/>
          </p:cNvSpPr>
          <p:nvPr>
            <p:ph type="body" idx="3"/>
          </p:nvPr>
        </p:nvSpPr>
        <p:spPr>
          <a:xfrm>
            <a:off x="9376756" y="6385716"/>
            <a:ext cx="2405149" cy="303212"/>
          </a:xfrm>
          <a:prstGeom prst="rect">
            <a:avLst/>
          </a:prstGeom>
          <a:noFill/>
          <a:ln>
            <a:noFill/>
          </a:ln>
        </p:spPr>
        <p:txBody>
          <a:bodyPr spcFirstLastPara="1" wrap="square" lIns="91425" tIns="45700" rIns="91425" bIns="45700" anchor="ctr" anchorCtr="0">
            <a:noAutofit/>
          </a:bodyPr>
          <a:lstStyle/>
          <a:p>
            <a:pPr marL="0" lvl="0" indent="0" algn="r" rtl="0">
              <a:lnSpc>
                <a:spcPct val="90000"/>
              </a:lnSpc>
              <a:spcBef>
                <a:spcPts val="0"/>
              </a:spcBef>
              <a:spcAft>
                <a:spcPts val="0"/>
              </a:spcAft>
              <a:buClr>
                <a:srgbClr val="AEABAB"/>
              </a:buClr>
              <a:buSzPts val="1200"/>
              <a:buNone/>
            </a:pPr>
            <a:r>
              <a:rPr lang="en-US"/>
              <a:t>6-21</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Google Shape;344;p24"/>
          <p:cNvSpPr txBox="1">
            <a:spLocks noGrp="1"/>
          </p:cNvSpPr>
          <p:nvPr>
            <p:ph type="title"/>
          </p:nvPr>
        </p:nvSpPr>
        <p:spPr>
          <a:xfrm>
            <a:off x="420190" y="320678"/>
            <a:ext cx="7742468" cy="1017672"/>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lt1"/>
              </a:buClr>
              <a:buSzPts val="3600"/>
              <a:buFont typeface="Arial"/>
              <a:buNone/>
            </a:pPr>
            <a:r>
              <a:rPr lang="en-US" sz="3600"/>
              <a:t>Identifying Stored Hazardous Materials</a:t>
            </a:r>
            <a:endParaRPr/>
          </a:p>
        </p:txBody>
      </p:sp>
      <p:pic>
        <p:nvPicPr>
          <p:cNvPr id="345" name="Google Shape;345;p24" descr="The National Fire Protection Association (NFPA) 704 Diamond is a concise system for identifying the hazards associated with specific materials. CERT volunteers will find the NFPA 704 Diamond placard on fixed facilities where hazardous materials are used or stored. The diamond is divided into four colored quadrants, each with a rating number inside of it, which indicates the degree of risk associated with the material. The red quadrant describes the material’s flammability. The blue quadrant indicates health hazard. The yellow quadrant indicates reactivity. The white quadrant indicates special precautions. The red, blue, and yellow quadrants contain numbers ranging from zero to four. The higher the number the higher the risk. The white quadrant contains either a W to indicate a material that displays unusual reactivity with water or OX to indicate a material that possesses oxidizing properties."/>
          <p:cNvPicPr preferRelativeResize="0"/>
          <p:nvPr/>
        </p:nvPicPr>
        <p:blipFill rotWithShape="1">
          <a:blip r:embed="rId3">
            <a:alphaModFix/>
          </a:blip>
          <a:srcRect/>
          <a:stretch/>
        </p:blipFill>
        <p:spPr>
          <a:xfrm>
            <a:off x="3526971" y="1802674"/>
            <a:ext cx="4427011" cy="3801292"/>
          </a:xfrm>
          <a:prstGeom prst="rect">
            <a:avLst/>
          </a:prstGeom>
          <a:noFill/>
          <a:ln>
            <a:noFill/>
          </a:ln>
        </p:spPr>
      </p:pic>
      <p:sp>
        <p:nvSpPr>
          <p:cNvPr id="346" name="Google Shape;346;p24"/>
          <p:cNvSpPr txBox="1">
            <a:spLocks noGrp="1"/>
          </p:cNvSpPr>
          <p:nvPr>
            <p:ph type="body" idx="4"/>
          </p:nvPr>
        </p:nvSpPr>
        <p:spPr>
          <a:xfrm>
            <a:off x="10385367" y="5881860"/>
            <a:ext cx="1363212" cy="355600"/>
          </a:xfrm>
          <a:prstGeom prst="rect">
            <a:avLst/>
          </a:prstGeom>
          <a:noFill/>
          <a:ln w="9525" cap="flat" cmpd="sng">
            <a:solidFill>
              <a:srgbClr val="575757"/>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1400"/>
              <a:buNone/>
            </a:pPr>
            <a:r>
              <a:rPr lang="en-US"/>
              <a:t>PM 6-19</a:t>
            </a:r>
            <a:endParaRPr/>
          </a:p>
        </p:txBody>
      </p:sp>
      <p:sp>
        <p:nvSpPr>
          <p:cNvPr id="347" name="Google Shape;347;p24"/>
          <p:cNvSpPr txBox="1">
            <a:spLocks noGrp="1"/>
          </p:cNvSpPr>
          <p:nvPr>
            <p:ph type="body" idx="2"/>
          </p:nvPr>
        </p:nvSpPr>
        <p:spPr>
          <a:xfrm>
            <a:off x="1906383" y="6385716"/>
            <a:ext cx="5918663" cy="303212"/>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AEABAB"/>
              </a:buClr>
              <a:buSzPts val="1200"/>
              <a:buNone/>
            </a:pPr>
            <a:r>
              <a:rPr lang="en-US"/>
              <a:t>CERT Basic Training Unit 6: Fire Safety and Utility Controls</a:t>
            </a:r>
            <a:endParaRPr/>
          </a:p>
        </p:txBody>
      </p:sp>
      <p:sp>
        <p:nvSpPr>
          <p:cNvPr id="348" name="Google Shape;348;p24"/>
          <p:cNvSpPr txBox="1">
            <a:spLocks noGrp="1"/>
          </p:cNvSpPr>
          <p:nvPr>
            <p:ph type="body" idx="3"/>
          </p:nvPr>
        </p:nvSpPr>
        <p:spPr>
          <a:xfrm>
            <a:off x="9376756" y="6385716"/>
            <a:ext cx="2405149" cy="303212"/>
          </a:xfrm>
          <a:prstGeom prst="rect">
            <a:avLst/>
          </a:prstGeom>
          <a:noFill/>
          <a:ln>
            <a:noFill/>
          </a:ln>
        </p:spPr>
        <p:txBody>
          <a:bodyPr spcFirstLastPara="1" wrap="square" lIns="91425" tIns="45700" rIns="91425" bIns="45700" anchor="ctr" anchorCtr="0">
            <a:noAutofit/>
          </a:bodyPr>
          <a:lstStyle/>
          <a:p>
            <a:pPr marL="0" lvl="0" indent="0" algn="r" rtl="0">
              <a:lnSpc>
                <a:spcPct val="90000"/>
              </a:lnSpc>
              <a:spcBef>
                <a:spcPts val="0"/>
              </a:spcBef>
              <a:spcAft>
                <a:spcPts val="0"/>
              </a:spcAft>
              <a:buClr>
                <a:srgbClr val="AEABAB"/>
              </a:buClr>
              <a:buSzPts val="1200"/>
              <a:buNone/>
            </a:pPr>
            <a:r>
              <a:rPr lang="en-US"/>
              <a:t>6-23</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sp>
        <p:nvSpPr>
          <p:cNvPr id="353" name="Google Shape;353;p25"/>
          <p:cNvSpPr txBox="1">
            <a:spLocks noGrp="1"/>
          </p:cNvSpPr>
          <p:nvPr>
            <p:ph type="title"/>
          </p:nvPr>
        </p:nvSpPr>
        <p:spPr>
          <a:xfrm>
            <a:off x="420190" y="320678"/>
            <a:ext cx="7742468" cy="101767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000"/>
              <a:buFont typeface="Arial"/>
              <a:buNone/>
            </a:pPr>
            <a:r>
              <a:rPr lang="en-US"/>
              <a:t>The White Quadrant</a:t>
            </a:r>
            <a:endParaRPr/>
          </a:p>
        </p:txBody>
      </p:sp>
      <p:sp>
        <p:nvSpPr>
          <p:cNvPr id="354" name="Google Shape;354;p25"/>
          <p:cNvSpPr txBox="1">
            <a:spLocks noGrp="1"/>
          </p:cNvSpPr>
          <p:nvPr>
            <p:ph type="body" idx="1"/>
          </p:nvPr>
        </p:nvSpPr>
        <p:spPr>
          <a:xfrm>
            <a:off x="522515" y="1521230"/>
            <a:ext cx="6622868" cy="4781145"/>
          </a:xfrm>
          <a:prstGeom prst="rect">
            <a:avLst/>
          </a:prstGeom>
          <a:noFill/>
          <a:ln>
            <a:noFill/>
          </a:ln>
        </p:spPr>
        <p:txBody>
          <a:bodyPr spcFirstLastPara="1" wrap="square" lIns="91425" tIns="45700" rIns="91425" bIns="45700" anchor="t" anchorCtr="0">
            <a:normAutofit/>
          </a:bodyPr>
          <a:lstStyle/>
          <a:p>
            <a:pPr marL="228600" lvl="0" indent="-228600" algn="l" rtl="0">
              <a:lnSpc>
                <a:spcPct val="100000"/>
              </a:lnSpc>
              <a:spcBef>
                <a:spcPts val="0"/>
              </a:spcBef>
              <a:spcAft>
                <a:spcPts val="0"/>
              </a:spcAft>
              <a:buClr>
                <a:schemeClr val="accent6">
                  <a:lumMod val="75000"/>
                </a:schemeClr>
              </a:buClr>
              <a:buSzPts val="2800"/>
              <a:buChar char="•"/>
            </a:pPr>
            <a:r>
              <a:rPr lang="en-US" sz="3200" dirty="0"/>
              <a:t>NFPA 704 Diamond White Quadrant:</a:t>
            </a:r>
            <a:endParaRPr sz="3200" dirty="0"/>
          </a:p>
          <a:p>
            <a:pPr marL="685783" lvl="1" indent="-228594" algn="l" rtl="0">
              <a:lnSpc>
                <a:spcPct val="100000"/>
              </a:lnSpc>
              <a:spcBef>
                <a:spcPts val="600"/>
              </a:spcBef>
              <a:spcAft>
                <a:spcPts val="0"/>
              </a:spcAft>
              <a:buClr>
                <a:schemeClr val="accent6">
                  <a:lumMod val="75000"/>
                </a:schemeClr>
              </a:buClr>
              <a:buSzPts val="2400"/>
              <a:buChar char="‒"/>
            </a:pPr>
            <a:r>
              <a:rPr lang="en-US" sz="2800" dirty="0"/>
              <a:t>W: Shows unusual reactivity with water</a:t>
            </a:r>
            <a:endParaRPr sz="2800" dirty="0"/>
          </a:p>
          <a:p>
            <a:pPr marL="685783" lvl="1" indent="-228594" algn="l" rtl="0">
              <a:lnSpc>
                <a:spcPct val="100000"/>
              </a:lnSpc>
              <a:spcBef>
                <a:spcPts val="600"/>
              </a:spcBef>
              <a:spcAft>
                <a:spcPts val="0"/>
              </a:spcAft>
              <a:buClr>
                <a:schemeClr val="accent6">
                  <a:lumMod val="75000"/>
                </a:schemeClr>
              </a:buClr>
              <a:buSzPts val="2400"/>
              <a:buChar char="‒"/>
            </a:pPr>
            <a:r>
              <a:rPr lang="en-US" sz="2800" dirty="0"/>
              <a:t>OX: Possesses oxidizing properties</a:t>
            </a:r>
            <a:endParaRPr sz="2800" dirty="0"/>
          </a:p>
        </p:txBody>
      </p:sp>
      <p:pic>
        <p:nvPicPr>
          <p:cNvPr id="355" name="Google Shape;355;p25" descr="The National Fire Protection Association (NFPA) 704 Diamond is a concise system for identifying the hazards associated with specific materials. CERT volunteers will find the NFPA 704 Diamond placard on fixed facilities where hazardous materials are used or stored. The diamond is divided into four colored quadrants, each with a rating number inside of it, which indicates the degree of risk associated with the material. The red quadrant describes the material’s flammability. The blue quadrant indicates health hazard. The yellow quadrant indicates reactivity. The white quadrant indicates special precautions. The red, blue, and yellow quadrants contain numbers ranging from zero to four. The higher the number the higher the risk. The white quadrant contains either a W to indicate a material that displays unusual reactivity with water or OX to indicate a material that possesses oxidizing properties."/>
          <p:cNvPicPr preferRelativeResize="0"/>
          <p:nvPr/>
        </p:nvPicPr>
        <p:blipFill rotWithShape="1">
          <a:blip r:embed="rId3">
            <a:alphaModFix/>
          </a:blip>
          <a:srcRect/>
          <a:stretch/>
        </p:blipFill>
        <p:spPr>
          <a:xfrm>
            <a:off x="7402253" y="1835542"/>
            <a:ext cx="3664720" cy="3668672"/>
          </a:xfrm>
          <a:prstGeom prst="rect">
            <a:avLst/>
          </a:prstGeom>
          <a:noFill/>
          <a:ln>
            <a:noFill/>
          </a:ln>
        </p:spPr>
      </p:pic>
      <p:sp>
        <p:nvSpPr>
          <p:cNvPr id="356" name="Google Shape;356;p25"/>
          <p:cNvSpPr txBox="1">
            <a:spLocks noGrp="1"/>
          </p:cNvSpPr>
          <p:nvPr>
            <p:ph type="body" idx="4"/>
          </p:nvPr>
        </p:nvSpPr>
        <p:spPr>
          <a:xfrm>
            <a:off x="10385367" y="5881860"/>
            <a:ext cx="1363212" cy="355600"/>
          </a:xfrm>
          <a:prstGeom prst="rect">
            <a:avLst/>
          </a:prstGeom>
          <a:noFill/>
          <a:ln w="9525" cap="flat" cmpd="sng">
            <a:solidFill>
              <a:srgbClr val="575757"/>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1400"/>
              <a:buNone/>
            </a:pPr>
            <a:r>
              <a:rPr lang="en-US"/>
              <a:t>PM 6-19</a:t>
            </a:r>
            <a:endParaRPr/>
          </a:p>
        </p:txBody>
      </p:sp>
      <p:sp>
        <p:nvSpPr>
          <p:cNvPr id="357" name="Google Shape;357;p25"/>
          <p:cNvSpPr txBox="1">
            <a:spLocks noGrp="1"/>
          </p:cNvSpPr>
          <p:nvPr>
            <p:ph type="body" idx="2"/>
          </p:nvPr>
        </p:nvSpPr>
        <p:spPr>
          <a:xfrm>
            <a:off x="1906383" y="6385716"/>
            <a:ext cx="5918663" cy="303212"/>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AEABAB"/>
              </a:buClr>
              <a:buSzPts val="1200"/>
              <a:buNone/>
            </a:pPr>
            <a:r>
              <a:rPr lang="en-US"/>
              <a:t>CERT Basic Training Unit 6: Fire Safety and Utility Controls</a:t>
            </a:r>
            <a:endParaRPr/>
          </a:p>
        </p:txBody>
      </p:sp>
      <p:sp>
        <p:nvSpPr>
          <p:cNvPr id="358" name="Google Shape;358;p25"/>
          <p:cNvSpPr txBox="1">
            <a:spLocks noGrp="1"/>
          </p:cNvSpPr>
          <p:nvPr>
            <p:ph type="body" idx="3"/>
          </p:nvPr>
        </p:nvSpPr>
        <p:spPr>
          <a:xfrm>
            <a:off x="9376756" y="6385716"/>
            <a:ext cx="2405149" cy="303212"/>
          </a:xfrm>
          <a:prstGeom prst="rect">
            <a:avLst/>
          </a:prstGeom>
          <a:noFill/>
          <a:ln>
            <a:noFill/>
          </a:ln>
        </p:spPr>
        <p:txBody>
          <a:bodyPr spcFirstLastPara="1" wrap="square" lIns="91425" tIns="45700" rIns="91425" bIns="45700" anchor="ctr" anchorCtr="0">
            <a:noAutofit/>
          </a:bodyPr>
          <a:lstStyle/>
          <a:p>
            <a:pPr marL="0" lvl="0" indent="0" algn="r" rtl="0">
              <a:lnSpc>
                <a:spcPct val="90000"/>
              </a:lnSpc>
              <a:spcBef>
                <a:spcPts val="0"/>
              </a:spcBef>
              <a:spcAft>
                <a:spcPts val="0"/>
              </a:spcAft>
              <a:buClr>
                <a:srgbClr val="AEABAB"/>
              </a:buClr>
              <a:buSzPts val="1200"/>
              <a:buNone/>
            </a:pPr>
            <a:r>
              <a:rPr lang="en-US"/>
              <a:t>6-24</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2"/>
          <p:cNvSpPr txBox="1">
            <a:spLocks noGrp="1"/>
          </p:cNvSpPr>
          <p:nvPr>
            <p:ph type="title"/>
          </p:nvPr>
        </p:nvSpPr>
        <p:spPr>
          <a:xfrm>
            <a:off x="420190" y="320678"/>
            <a:ext cx="7742468" cy="101767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000"/>
              <a:buFont typeface="Arial"/>
              <a:buNone/>
            </a:pPr>
            <a:r>
              <a:rPr lang="en-US"/>
              <a:t>Unit</a:t>
            </a:r>
            <a:r>
              <a:rPr lang="en-US" sz="800">
                <a:solidFill>
                  <a:srgbClr val="448431"/>
                </a:solidFill>
              </a:rPr>
              <a:t> 6 </a:t>
            </a:r>
            <a:r>
              <a:rPr lang="en-US"/>
              <a:t>Objectives</a:t>
            </a:r>
            <a:endParaRPr/>
          </a:p>
        </p:txBody>
      </p:sp>
      <p:sp>
        <p:nvSpPr>
          <p:cNvPr id="137" name="Google Shape;137;p2"/>
          <p:cNvSpPr txBox="1">
            <a:spLocks noGrp="1"/>
          </p:cNvSpPr>
          <p:nvPr>
            <p:ph type="body" idx="1"/>
          </p:nvPr>
        </p:nvSpPr>
        <p:spPr>
          <a:xfrm>
            <a:off x="491464" y="1604580"/>
            <a:ext cx="11372700" cy="4781100"/>
          </a:xfrm>
          <a:prstGeom prst="rect">
            <a:avLst/>
          </a:prstGeom>
          <a:noFill/>
          <a:ln>
            <a:noFill/>
          </a:ln>
        </p:spPr>
        <p:txBody>
          <a:bodyPr spcFirstLastPara="1" wrap="square" lIns="91425" tIns="45700" rIns="91425" bIns="45700" anchor="t" anchorCtr="0">
            <a:normAutofit/>
          </a:bodyPr>
          <a:lstStyle/>
          <a:p>
            <a:pPr marL="514350" lvl="0" indent="-514350" algn="l" rtl="0">
              <a:lnSpc>
                <a:spcPct val="100000"/>
              </a:lnSpc>
              <a:spcBef>
                <a:spcPts val="0"/>
              </a:spcBef>
              <a:spcAft>
                <a:spcPts val="0"/>
              </a:spcAft>
              <a:buClr>
                <a:schemeClr val="accent6">
                  <a:lumMod val="75000"/>
                </a:schemeClr>
              </a:buClr>
              <a:buSzPts val="2800"/>
              <a:buFont typeface="Arial" panose="020B0604020202020204" pitchFamily="34" charset="0"/>
              <a:buChar char="•"/>
            </a:pPr>
            <a:r>
              <a:rPr lang="en-US" dirty="0"/>
              <a:t>Explain the role CERTs play in fire safety and response, including the CERT size-up process and minimum safety precautions </a:t>
            </a:r>
            <a:endParaRPr dirty="0"/>
          </a:p>
          <a:p>
            <a:pPr marL="514350" lvl="0" indent="-514350" algn="l" rtl="0">
              <a:lnSpc>
                <a:spcPct val="100000"/>
              </a:lnSpc>
              <a:spcBef>
                <a:spcPts val="600"/>
              </a:spcBef>
              <a:spcAft>
                <a:spcPts val="0"/>
              </a:spcAft>
              <a:buClr>
                <a:schemeClr val="accent6">
                  <a:lumMod val="75000"/>
                </a:schemeClr>
              </a:buClr>
              <a:buSzPts val="2800"/>
              <a:buFont typeface="Arial" panose="020B0604020202020204" pitchFamily="34" charset="0"/>
              <a:buChar char="•"/>
            </a:pPr>
            <a:r>
              <a:rPr lang="en-US" dirty="0"/>
              <a:t>Extinguish a small fire using a fire extinguisher </a:t>
            </a:r>
            <a:endParaRPr dirty="0"/>
          </a:p>
          <a:p>
            <a:pPr marL="514350" lvl="0" indent="-514350" algn="l" rtl="0">
              <a:lnSpc>
                <a:spcPct val="100000"/>
              </a:lnSpc>
              <a:spcBef>
                <a:spcPts val="600"/>
              </a:spcBef>
              <a:spcAft>
                <a:spcPts val="0"/>
              </a:spcAft>
              <a:buClr>
                <a:schemeClr val="accent6">
                  <a:lumMod val="75000"/>
                </a:schemeClr>
              </a:buClr>
              <a:buSzPts val="2800"/>
              <a:buFont typeface="Arial" panose="020B0604020202020204" pitchFamily="34" charset="0"/>
              <a:buChar char="•"/>
            </a:pPr>
            <a:r>
              <a:rPr lang="en-US" dirty="0"/>
              <a:t>Identify and reduce potential fire, utility, and other hazards at home and in the community </a:t>
            </a:r>
          </a:p>
          <a:p>
            <a:pPr marL="514350" lvl="0" indent="-514350" algn="l" rtl="0">
              <a:lnSpc>
                <a:spcPct val="100000"/>
              </a:lnSpc>
              <a:spcBef>
                <a:spcPts val="600"/>
              </a:spcBef>
              <a:spcAft>
                <a:spcPts val="0"/>
              </a:spcAft>
              <a:buClr>
                <a:schemeClr val="accent6">
                  <a:lumMod val="75000"/>
                </a:schemeClr>
              </a:buClr>
              <a:buSzPts val="2800"/>
              <a:buFont typeface="Arial" panose="020B0604020202020204" pitchFamily="34" charset="0"/>
              <a:buChar char="•"/>
            </a:pPr>
            <a:r>
              <a:rPr lang="en-US" dirty="0"/>
              <a:t>Identify hazardous materials</a:t>
            </a:r>
            <a:endParaRPr dirty="0"/>
          </a:p>
        </p:txBody>
      </p:sp>
      <p:sp>
        <p:nvSpPr>
          <p:cNvPr id="138" name="Google Shape;138;p2"/>
          <p:cNvSpPr txBox="1">
            <a:spLocks noGrp="1"/>
          </p:cNvSpPr>
          <p:nvPr>
            <p:ph type="body" idx="4"/>
          </p:nvPr>
        </p:nvSpPr>
        <p:spPr>
          <a:xfrm>
            <a:off x="10385367" y="5881860"/>
            <a:ext cx="1363212" cy="355600"/>
          </a:xfrm>
          <a:prstGeom prst="rect">
            <a:avLst/>
          </a:prstGeom>
          <a:noFill/>
          <a:ln w="9525" cap="flat" cmpd="sng">
            <a:solidFill>
              <a:srgbClr val="575757"/>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1400"/>
              <a:buNone/>
            </a:pPr>
            <a:r>
              <a:rPr lang="en-US"/>
              <a:t>PM 6-1</a:t>
            </a:r>
            <a:endParaRPr/>
          </a:p>
        </p:txBody>
      </p:sp>
      <p:sp>
        <p:nvSpPr>
          <p:cNvPr id="139" name="Google Shape;139;p2"/>
          <p:cNvSpPr txBox="1">
            <a:spLocks noGrp="1"/>
          </p:cNvSpPr>
          <p:nvPr>
            <p:ph type="body" idx="2"/>
          </p:nvPr>
        </p:nvSpPr>
        <p:spPr>
          <a:xfrm>
            <a:off x="1906383" y="6385716"/>
            <a:ext cx="5918663" cy="303212"/>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AEABAB"/>
              </a:buClr>
              <a:buSzPts val="1200"/>
              <a:buNone/>
            </a:pPr>
            <a:r>
              <a:rPr lang="en-US"/>
              <a:t>CERT Basic Training Unit 6: Fire Safety and Utility Controls</a:t>
            </a:r>
            <a:endParaRPr/>
          </a:p>
        </p:txBody>
      </p:sp>
      <p:sp>
        <p:nvSpPr>
          <p:cNvPr id="140" name="Google Shape;140;p2"/>
          <p:cNvSpPr txBox="1">
            <a:spLocks noGrp="1"/>
          </p:cNvSpPr>
          <p:nvPr>
            <p:ph type="body" idx="3"/>
          </p:nvPr>
        </p:nvSpPr>
        <p:spPr>
          <a:xfrm>
            <a:off x="9376756" y="6385716"/>
            <a:ext cx="2405149" cy="303212"/>
          </a:xfrm>
          <a:prstGeom prst="rect">
            <a:avLst/>
          </a:prstGeom>
          <a:noFill/>
          <a:ln>
            <a:noFill/>
          </a:ln>
        </p:spPr>
        <p:txBody>
          <a:bodyPr spcFirstLastPara="1" wrap="square" lIns="91425" tIns="45700" rIns="91425" bIns="45700" anchor="ctr" anchorCtr="0">
            <a:noAutofit/>
          </a:bodyPr>
          <a:lstStyle/>
          <a:p>
            <a:pPr marL="0" lvl="0" indent="0" algn="r" rtl="0">
              <a:lnSpc>
                <a:spcPct val="90000"/>
              </a:lnSpc>
              <a:spcBef>
                <a:spcPts val="0"/>
              </a:spcBef>
              <a:spcAft>
                <a:spcPts val="0"/>
              </a:spcAft>
              <a:buClr>
                <a:srgbClr val="AEABAB"/>
              </a:buClr>
              <a:buSzPts val="1200"/>
              <a:buNone/>
            </a:pPr>
            <a:r>
              <a:rPr lang="en-US"/>
              <a:t>6-1</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sp>
        <p:nvSpPr>
          <p:cNvPr id="363" name="Google Shape;363;p26"/>
          <p:cNvSpPr txBox="1">
            <a:spLocks noGrp="1"/>
          </p:cNvSpPr>
          <p:nvPr>
            <p:ph type="title"/>
          </p:nvPr>
        </p:nvSpPr>
        <p:spPr>
          <a:xfrm>
            <a:off x="420190" y="320678"/>
            <a:ext cx="7742468" cy="101767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000"/>
              <a:buFont typeface="Arial"/>
              <a:buNone/>
            </a:pPr>
            <a:r>
              <a:rPr lang="en-US" dirty="0"/>
              <a:t>Greater Than 1?</a:t>
            </a:r>
            <a:endParaRPr dirty="0"/>
          </a:p>
        </p:txBody>
      </p:sp>
      <p:pic>
        <p:nvPicPr>
          <p:cNvPr id="364" name="Google Shape;364;p26" descr="Photo of a stop sign."/>
          <p:cNvPicPr preferRelativeResize="0"/>
          <p:nvPr/>
        </p:nvPicPr>
        <p:blipFill rotWithShape="1">
          <a:blip r:embed="rId3">
            <a:alphaModFix/>
          </a:blip>
          <a:srcRect r="21225"/>
          <a:stretch/>
        </p:blipFill>
        <p:spPr>
          <a:xfrm>
            <a:off x="5328470" y="1914811"/>
            <a:ext cx="3775486" cy="2941696"/>
          </a:xfrm>
          <a:prstGeom prst="rect">
            <a:avLst/>
          </a:prstGeom>
          <a:noFill/>
          <a:ln>
            <a:noFill/>
          </a:ln>
        </p:spPr>
      </p:pic>
      <p:sp>
        <p:nvSpPr>
          <p:cNvPr id="365" name="Google Shape;365;p26"/>
          <p:cNvSpPr txBox="1">
            <a:spLocks noGrp="1"/>
          </p:cNvSpPr>
          <p:nvPr>
            <p:ph type="body" idx="2"/>
          </p:nvPr>
        </p:nvSpPr>
        <p:spPr>
          <a:xfrm>
            <a:off x="1906383" y="6385716"/>
            <a:ext cx="5918663" cy="303212"/>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AEABAB"/>
              </a:buClr>
              <a:buSzPts val="1200"/>
              <a:buNone/>
            </a:pPr>
            <a:r>
              <a:rPr lang="en-US"/>
              <a:t>CERT Basic Training Unit 6: Fire Safety and Utility Controls</a:t>
            </a:r>
            <a:endParaRPr/>
          </a:p>
        </p:txBody>
      </p:sp>
      <p:sp>
        <p:nvSpPr>
          <p:cNvPr id="366" name="Google Shape;366;p26"/>
          <p:cNvSpPr txBox="1">
            <a:spLocks noGrp="1"/>
          </p:cNvSpPr>
          <p:nvPr>
            <p:ph type="body" idx="3"/>
          </p:nvPr>
        </p:nvSpPr>
        <p:spPr>
          <a:xfrm>
            <a:off x="9376756" y="6385716"/>
            <a:ext cx="2405149" cy="303212"/>
          </a:xfrm>
          <a:prstGeom prst="rect">
            <a:avLst/>
          </a:prstGeom>
          <a:noFill/>
          <a:ln>
            <a:noFill/>
          </a:ln>
        </p:spPr>
        <p:txBody>
          <a:bodyPr spcFirstLastPara="1" wrap="square" lIns="91425" tIns="45700" rIns="91425" bIns="45700" anchor="ctr" anchorCtr="0">
            <a:noAutofit/>
          </a:bodyPr>
          <a:lstStyle/>
          <a:p>
            <a:pPr marL="0" lvl="0" indent="0" algn="r" rtl="0">
              <a:lnSpc>
                <a:spcPct val="90000"/>
              </a:lnSpc>
              <a:spcBef>
                <a:spcPts val="0"/>
              </a:spcBef>
              <a:spcAft>
                <a:spcPts val="0"/>
              </a:spcAft>
              <a:buClr>
                <a:srgbClr val="AEABAB"/>
              </a:buClr>
              <a:buSzPts val="1200"/>
              <a:buNone/>
            </a:pPr>
            <a:r>
              <a:rPr lang="en-US"/>
              <a:t>6-25</a:t>
            </a:r>
            <a:endParaRPr/>
          </a:p>
        </p:txBody>
      </p:sp>
      <p:pic>
        <p:nvPicPr>
          <p:cNvPr id="7" name="Google Shape;345;p24" descr="The National Fire Protection Association (NFPA) 704 Diamond is a concise system for identifying the hazards associated with specific materials. CERT volunteers will find the NFPA 704 Diamond placard on fixed facilities where hazardous materials are used or stored. The diamond is divided into four colored quadrants, each with a rating number inside of it, which indicates the degree of risk associated with the material. The red quadrant describes the material’s flammability. The blue quadrant indicates health hazard. The yellow quadrant indicates reactivity. The white quadrant indicates special precautions. The red, blue, and yellow quadrants contain numbers ranging from zero to four. The higher the number the higher the risk. The white quadrant contains either a W to indicate a material that displays unusual reactivity with water or OX to indicate a material that possesses oxidizing properties.">
            <a:extLst>
              <a:ext uri="{FF2B5EF4-FFF2-40B4-BE49-F238E27FC236}">
                <a16:creationId xmlns:a16="http://schemas.microsoft.com/office/drawing/2014/main" id="{487BC7D0-3B1B-CD4B-8D33-5CDA84B35CCA}"/>
              </a:ext>
            </a:extLst>
          </p:cNvPr>
          <p:cNvPicPr preferRelativeResize="0"/>
          <p:nvPr/>
        </p:nvPicPr>
        <p:blipFill rotWithShape="1">
          <a:blip r:embed="rId4">
            <a:alphaModFix/>
          </a:blip>
          <a:srcRect/>
          <a:stretch/>
        </p:blipFill>
        <p:spPr>
          <a:xfrm>
            <a:off x="776038" y="2090057"/>
            <a:ext cx="3299573" cy="2901664"/>
          </a:xfrm>
          <a:prstGeom prst="rect">
            <a:avLst/>
          </a:prstGeom>
          <a:noFill/>
          <a:ln>
            <a:noFill/>
          </a:ln>
        </p:spPr>
      </p:pic>
      <p:sp>
        <p:nvSpPr>
          <p:cNvPr id="3" name="Rectangle 2">
            <a:extLst>
              <a:ext uri="{FF2B5EF4-FFF2-40B4-BE49-F238E27FC236}">
                <a16:creationId xmlns:a16="http://schemas.microsoft.com/office/drawing/2014/main" id="{A1C0F524-8A73-BE4A-9581-FBE74BBF22C1}"/>
              </a:ext>
            </a:extLst>
          </p:cNvPr>
          <p:cNvSpPr/>
          <p:nvPr/>
        </p:nvSpPr>
        <p:spPr>
          <a:xfrm>
            <a:off x="3136242" y="4991721"/>
            <a:ext cx="8159943" cy="1277273"/>
          </a:xfrm>
          <a:prstGeom prst="rect">
            <a:avLst/>
          </a:prstGeom>
        </p:spPr>
        <p:txBody>
          <a:bodyPr wrap="square">
            <a:spAutoFit/>
          </a:bodyPr>
          <a:lstStyle/>
          <a:p>
            <a:pPr lvl="0" algn="ctr">
              <a:buClr>
                <a:schemeClr val="dk1"/>
              </a:buClr>
              <a:buSzPts val="2800"/>
            </a:pPr>
            <a:r>
              <a:rPr lang="en-US" sz="2400" b="1" dirty="0">
                <a:solidFill>
                  <a:srgbClr val="FF0000"/>
                </a:solidFill>
              </a:rPr>
              <a:t>Remember:</a:t>
            </a:r>
          </a:p>
          <a:p>
            <a:pPr lvl="0" algn="ctr">
              <a:spcBef>
                <a:spcPts val="600"/>
              </a:spcBef>
              <a:buClr>
                <a:schemeClr val="dk1"/>
              </a:buClr>
              <a:buSzPts val="2800"/>
            </a:pPr>
            <a:r>
              <a:rPr lang="en-US" sz="2400" dirty="0"/>
              <a:t>All hazardous material placards are a stop sign for CERT volunteers!</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Shape 370"/>
        <p:cNvGrpSpPr/>
        <p:nvPr/>
      </p:nvGrpSpPr>
      <p:grpSpPr>
        <a:xfrm>
          <a:off x="0" y="0"/>
          <a:ext cx="0" cy="0"/>
          <a:chOff x="0" y="0"/>
          <a:chExt cx="0" cy="0"/>
        </a:xfrm>
      </p:grpSpPr>
      <p:sp>
        <p:nvSpPr>
          <p:cNvPr id="371" name="Google Shape;371;p27"/>
          <p:cNvSpPr txBox="1">
            <a:spLocks noGrp="1"/>
          </p:cNvSpPr>
          <p:nvPr>
            <p:ph type="title"/>
          </p:nvPr>
        </p:nvSpPr>
        <p:spPr>
          <a:xfrm>
            <a:off x="420190" y="320678"/>
            <a:ext cx="7742468" cy="101767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000"/>
              <a:buFont typeface="Arial"/>
              <a:buNone/>
            </a:pPr>
            <a:r>
              <a:rPr lang="en-US"/>
              <a:t>Global Harmonized System</a:t>
            </a:r>
            <a:endParaRPr/>
          </a:p>
        </p:txBody>
      </p:sp>
      <p:pic>
        <p:nvPicPr>
          <p:cNvPr id="372" name="Google Shape;372;p27" descr="Diagram depicting the Globally Harmonized System of Classification and Labeling of Chemicals (GHS), which is a system developed by the United Nations as a voluntary international system for chemical hazard communication. The GHS includes methods for classifying all hazardous chemical substances and mixtures. There are three standard elements to a GHS safety label. Symbols use pictograms to communicate physical, health, and environmental hazard information. Signal Words indicate the severity of the hazard. “Danger” is used for severe hazards and “Warning” is used for less severe hazards. For lower level hazards, a signal word is not used. Hazard Statements are standardized phrases that describe each hazard presented by a chemical substance or mixture. Nine symbols represent distinct hazards. A silhouette represents carcinogens, mutagenicity, reproductive toxicity, respirator sensitizers, target organ toxicity, and aspiration toxicity. A flame represents flammables, pyrophoric, self-heating substances, substances that emit flammable gas, self-reactive, and organic peroxides. An exclamation mark represents irritants (skin and eye), skin sensitizers, acute toxicity (harmful), narcotic effects, respiratory tract irritants, and substances that are hazardous to the ozone layer. A gas cylinder represents gases under pressure. Vials pouring corrosive substances represent skin corrosion/burns, eye damage, and metal corrosion. An exploding bomb represents explosive materials, self-reactive, and organic peroxides. A flame over a circle represents oxidizers. A dead fish on land represents aquatic toxicity. A skull and crossbones represents acute toxicity, fatal or toxic."/>
          <p:cNvPicPr preferRelativeResize="0"/>
          <p:nvPr/>
        </p:nvPicPr>
        <p:blipFill rotWithShape="1">
          <a:blip r:embed="rId3">
            <a:alphaModFix/>
          </a:blip>
          <a:srcRect/>
          <a:stretch/>
        </p:blipFill>
        <p:spPr>
          <a:xfrm>
            <a:off x="3950110" y="1763059"/>
            <a:ext cx="4291780" cy="4240467"/>
          </a:xfrm>
          <a:prstGeom prst="rect">
            <a:avLst/>
          </a:prstGeom>
          <a:noFill/>
          <a:ln>
            <a:noFill/>
          </a:ln>
        </p:spPr>
      </p:pic>
      <p:sp>
        <p:nvSpPr>
          <p:cNvPr id="373" name="Google Shape;373;p27"/>
          <p:cNvSpPr txBox="1">
            <a:spLocks noGrp="1"/>
          </p:cNvSpPr>
          <p:nvPr>
            <p:ph type="body" idx="4"/>
          </p:nvPr>
        </p:nvSpPr>
        <p:spPr>
          <a:xfrm>
            <a:off x="10385367" y="5881860"/>
            <a:ext cx="1363212" cy="355600"/>
          </a:xfrm>
          <a:prstGeom prst="rect">
            <a:avLst/>
          </a:prstGeom>
          <a:noFill/>
          <a:ln w="9525" cap="flat" cmpd="sng">
            <a:solidFill>
              <a:srgbClr val="575757"/>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1400"/>
              <a:buNone/>
            </a:pPr>
            <a:r>
              <a:rPr lang="en-US"/>
              <a:t>PM 6-20</a:t>
            </a:r>
            <a:endParaRPr/>
          </a:p>
        </p:txBody>
      </p:sp>
      <p:sp>
        <p:nvSpPr>
          <p:cNvPr id="374" name="Google Shape;374;p27"/>
          <p:cNvSpPr txBox="1">
            <a:spLocks noGrp="1"/>
          </p:cNvSpPr>
          <p:nvPr>
            <p:ph type="body" idx="2"/>
          </p:nvPr>
        </p:nvSpPr>
        <p:spPr>
          <a:xfrm>
            <a:off x="1906383" y="6385716"/>
            <a:ext cx="5918663" cy="303212"/>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AEABAB"/>
              </a:buClr>
              <a:buSzPts val="1200"/>
              <a:buNone/>
            </a:pPr>
            <a:r>
              <a:rPr lang="en-US"/>
              <a:t>CERT Basic Training Unit 6: Fire Safety and Utility Controls</a:t>
            </a:r>
            <a:endParaRPr/>
          </a:p>
        </p:txBody>
      </p:sp>
      <p:sp>
        <p:nvSpPr>
          <p:cNvPr id="375" name="Google Shape;375;p27"/>
          <p:cNvSpPr txBox="1">
            <a:spLocks noGrp="1"/>
          </p:cNvSpPr>
          <p:nvPr>
            <p:ph type="body" idx="3"/>
          </p:nvPr>
        </p:nvSpPr>
        <p:spPr>
          <a:xfrm>
            <a:off x="9376756" y="6385716"/>
            <a:ext cx="2405149" cy="303212"/>
          </a:xfrm>
          <a:prstGeom prst="rect">
            <a:avLst/>
          </a:prstGeom>
          <a:noFill/>
          <a:ln>
            <a:noFill/>
          </a:ln>
        </p:spPr>
        <p:txBody>
          <a:bodyPr spcFirstLastPara="1" wrap="square" lIns="91425" tIns="45700" rIns="91425" bIns="45700" anchor="ctr" anchorCtr="0">
            <a:noAutofit/>
          </a:bodyPr>
          <a:lstStyle/>
          <a:p>
            <a:pPr marL="0" lvl="0" indent="0" algn="r" rtl="0">
              <a:lnSpc>
                <a:spcPct val="90000"/>
              </a:lnSpc>
              <a:spcBef>
                <a:spcPts val="0"/>
              </a:spcBef>
              <a:spcAft>
                <a:spcPts val="0"/>
              </a:spcAft>
              <a:buClr>
                <a:srgbClr val="AEABAB"/>
              </a:buClr>
              <a:buSzPts val="1200"/>
              <a:buNone/>
            </a:pPr>
            <a:r>
              <a:rPr lang="en-US"/>
              <a:t>6-26</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Shape 379"/>
        <p:cNvGrpSpPr/>
        <p:nvPr/>
      </p:nvGrpSpPr>
      <p:grpSpPr>
        <a:xfrm>
          <a:off x="0" y="0"/>
          <a:ext cx="0" cy="0"/>
          <a:chOff x="0" y="0"/>
          <a:chExt cx="0" cy="0"/>
        </a:xfrm>
      </p:grpSpPr>
      <p:sp>
        <p:nvSpPr>
          <p:cNvPr id="380" name="Google Shape;380;p28"/>
          <p:cNvSpPr txBox="1">
            <a:spLocks noGrp="1"/>
          </p:cNvSpPr>
          <p:nvPr>
            <p:ph type="title"/>
          </p:nvPr>
        </p:nvSpPr>
        <p:spPr>
          <a:xfrm>
            <a:off x="420190" y="320678"/>
            <a:ext cx="7742468" cy="101767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000"/>
              <a:buFont typeface="Arial"/>
              <a:buNone/>
            </a:pPr>
            <a:r>
              <a:rPr lang="en-US"/>
              <a:t>HazMats in Transit</a:t>
            </a:r>
            <a:endParaRPr/>
          </a:p>
        </p:txBody>
      </p:sp>
      <p:pic>
        <p:nvPicPr>
          <p:cNvPr id="381" name="Google Shape;381;p28" descr="Set of 11 diamond-shaped DOT Placard Warning signs. 1 Orange sign reading “Explosives 1.1” with a line drawing of an explosion; 2 red sign reading “Flammable Gas 2” with a line drawing of a flame; 3 white sign reading “Inhalation Hazard 2” with a skull and crossbones; 4 red sign reading “Flammable 3” and a line drawing of a flame; 5 sign with red and white vertical stripes reading “Flammable Solid 4” and a line drawing of a flame”; 6 sign that is white on top and red on bottom, reading “Spontaneously Combustible 4” with a line drawing of a flame; 7 blue sign reading “Dangerous when wet 4” with a line drawing of a flame; 8 yellow sign reading “Oxidizer 5.1” with a line drawing of a flame around the top part of a circle, which sits above a horizontal line; 9 white sign reading “Poison 6” showing a skull and crossbones; 10 sign with yellow on the top and white on the bottom, reading “Radioactive 7” with the radioactive symbol; 11 sign with white on top and black on bottom, reading “Corrosive 8” with a line drawing of vials pouring liquids onto a surface and skin with lines showing a reaction."/>
          <p:cNvPicPr preferRelativeResize="0"/>
          <p:nvPr/>
        </p:nvPicPr>
        <p:blipFill rotWithShape="1">
          <a:blip r:embed="rId3">
            <a:alphaModFix/>
          </a:blip>
          <a:srcRect/>
          <a:stretch/>
        </p:blipFill>
        <p:spPr>
          <a:xfrm>
            <a:off x="2723840" y="1869562"/>
            <a:ext cx="6744320" cy="3534852"/>
          </a:xfrm>
          <a:prstGeom prst="rect">
            <a:avLst/>
          </a:prstGeom>
          <a:noFill/>
          <a:ln>
            <a:noFill/>
          </a:ln>
        </p:spPr>
      </p:pic>
      <p:sp>
        <p:nvSpPr>
          <p:cNvPr id="382" name="Google Shape;382;p28"/>
          <p:cNvSpPr txBox="1">
            <a:spLocks noGrp="1"/>
          </p:cNvSpPr>
          <p:nvPr>
            <p:ph type="body" idx="4"/>
          </p:nvPr>
        </p:nvSpPr>
        <p:spPr>
          <a:xfrm>
            <a:off x="10385367" y="5881860"/>
            <a:ext cx="1363212" cy="355600"/>
          </a:xfrm>
          <a:prstGeom prst="rect">
            <a:avLst/>
          </a:prstGeom>
          <a:noFill/>
          <a:ln w="9525" cap="flat" cmpd="sng">
            <a:solidFill>
              <a:srgbClr val="575757"/>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1400"/>
              <a:buNone/>
            </a:pPr>
            <a:r>
              <a:rPr lang="en-US"/>
              <a:t>PM 6-21</a:t>
            </a:r>
            <a:endParaRPr/>
          </a:p>
        </p:txBody>
      </p:sp>
      <p:sp>
        <p:nvSpPr>
          <p:cNvPr id="383" name="Google Shape;383;p28"/>
          <p:cNvSpPr txBox="1">
            <a:spLocks noGrp="1"/>
          </p:cNvSpPr>
          <p:nvPr>
            <p:ph type="body" idx="2"/>
          </p:nvPr>
        </p:nvSpPr>
        <p:spPr>
          <a:xfrm>
            <a:off x="1906383" y="6385716"/>
            <a:ext cx="5918663" cy="303212"/>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AEABAB"/>
              </a:buClr>
              <a:buSzPts val="1200"/>
              <a:buNone/>
            </a:pPr>
            <a:r>
              <a:rPr lang="en-US"/>
              <a:t>CERT Basic Training Unit 6: Fire Safety and Utility Controls</a:t>
            </a:r>
            <a:endParaRPr/>
          </a:p>
        </p:txBody>
      </p:sp>
      <p:sp>
        <p:nvSpPr>
          <p:cNvPr id="384" name="Google Shape;384;p28"/>
          <p:cNvSpPr txBox="1">
            <a:spLocks noGrp="1"/>
          </p:cNvSpPr>
          <p:nvPr>
            <p:ph type="body" idx="3"/>
          </p:nvPr>
        </p:nvSpPr>
        <p:spPr>
          <a:xfrm>
            <a:off x="9376756" y="6385716"/>
            <a:ext cx="2405149" cy="303212"/>
          </a:xfrm>
          <a:prstGeom prst="rect">
            <a:avLst/>
          </a:prstGeom>
          <a:noFill/>
          <a:ln>
            <a:noFill/>
          </a:ln>
        </p:spPr>
        <p:txBody>
          <a:bodyPr spcFirstLastPara="1" wrap="square" lIns="91425" tIns="45700" rIns="91425" bIns="45700" anchor="ctr" anchorCtr="0">
            <a:noAutofit/>
          </a:bodyPr>
          <a:lstStyle/>
          <a:p>
            <a:pPr marL="0" lvl="0" indent="0" algn="r" rtl="0">
              <a:lnSpc>
                <a:spcPct val="90000"/>
              </a:lnSpc>
              <a:spcBef>
                <a:spcPts val="0"/>
              </a:spcBef>
              <a:spcAft>
                <a:spcPts val="0"/>
              </a:spcAft>
              <a:buClr>
                <a:srgbClr val="AEABAB"/>
              </a:buClr>
              <a:buSzPts val="1200"/>
              <a:buNone/>
            </a:pPr>
            <a:r>
              <a:rPr lang="en-US"/>
              <a:t>6-27</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Shape 388"/>
        <p:cNvGrpSpPr/>
        <p:nvPr/>
      </p:nvGrpSpPr>
      <p:grpSpPr>
        <a:xfrm>
          <a:off x="0" y="0"/>
          <a:ext cx="0" cy="0"/>
          <a:chOff x="0" y="0"/>
          <a:chExt cx="0" cy="0"/>
        </a:xfrm>
      </p:grpSpPr>
      <p:sp>
        <p:nvSpPr>
          <p:cNvPr id="389" name="Google Shape;389;p29"/>
          <p:cNvSpPr txBox="1">
            <a:spLocks noGrp="1"/>
          </p:cNvSpPr>
          <p:nvPr>
            <p:ph type="title"/>
          </p:nvPr>
        </p:nvSpPr>
        <p:spPr>
          <a:xfrm>
            <a:off x="420190" y="320678"/>
            <a:ext cx="7742468" cy="101767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000"/>
              <a:buFont typeface="Arial"/>
              <a:buNone/>
            </a:pPr>
            <a:r>
              <a:rPr lang="en-US"/>
              <a:t>UN and NA Placards</a:t>
            </a:r>
            <a:endParaRPr/>
          </a:p>
        </p:txBody>
      </p:sp>
      <p:pic>
        <p:nvPicPr>
          <p:cNvPr id="390" name="Google Shape;390;p29" descr="Examples of placards from the United Nations and North American systems for warning about hazardous materials in transit. These contain information similar to the DOT placards, including symbols, hazard names, chemical classes, and chemical numbers."/>
          <p:cNvPicPr preferRelativeResize="0"/>
          <p:nvPr/>
        </p:nvPicPr>
        <p:blipFill rotWithShape="1">
          <a:blip r:embed="rId3">
            <a:alphaModFix/>
          </a:blip>
          <a:srcRect/>
          <a:stretch/>
        </p:blipFill>
        <p:spPr>
          <a:xfrm>
            <a:off x="2190408" y="1896039"/>
            <a:ext cx="7811184" cy="3886200"/>
          </a:xfrm>
          <a:prstGeom prst="rect">
            <a:avLst/>
          </a:prstGeom>
          <a:noFill/>
          <a:ln>
            <a:noFill/>
          </a:ln>
        </p:spPr>
      </p:pic>
      <p:sp>
        <p:nvSpPr>
          <p:cNvPr id="391" name="Google Shape;391;p29"/>
          <p:cNvSpPr txBox="1">
            <a:spLocks noGrp="1"/>
          </p:cNvSpPr>
          <p:nvPr>
            <p:ph type="body" idx="4"/>
          </p:nvPr>
        </p:nvSpPr>
        <p:spPr>
          <a:xfrm>
            <a:off x="10385367" y="5881860"/>
            <a:ext cx="1363212" cy="355600"/>
          </a:xfrm>
          <a:prstGeom prst="rect">
            <a:avLst/>
          </a:prstGeom>
          <a:noFill/>
          <a:ln w="9525" cap="flat" cmpd="sng">
            <a:solidFill>
              <a:srgbClr val="575757"/>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1400"/>
              <a:buNone/>
            </a:pPr>
            <a:r>
              <a:rPr lang="en-US"/>
              <a:t>PM 6-21</a:t>
            </a:r>
            <a:endParaRPr/>
          </a:p>
        </p:txBody>
      </p:sp>
      <p:sp>
        <p:nvSpPr>
          <p:cNvPr id="392" name="Google Shape;392;p29"/>
          <p:cNvSpPr txBox="1">
            <a:spLocks noGrp="1"/>
          </p:cNvSpPr>
          <p:nvPr>
            <p:ph type="body" idx="2"/>
          </p:nvPr>
        </p:nvSpPr>
        <p:spPr>
          <a:xfrm>
            <a:off x="1906383" y="6385716"/>
            <a:ext cx="5918663" cy="303212"/>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AEABAB"/>
              </a:buClr>
              <a:buSzPts val="1200"/>
              <a:buNone/>
            </a:pPr>
            <a:r>
              <a:rPr lang="en-US"/>
              <a:t>CERT Basic Training Unit 6: Fire Safety and Utility Controls</a:t>
            </a:r>
            <a:endParaRPr/>
          </a:p>
        </p:txBody>
      </p:sp>
      <p:sp>
        <p:nvSpPr>
          <p:cNvPr id="393" name="Google Shape;393;p29"/>
          <p:cNvSpPr txBox="1">
            <a:spLocks noGrp="1"/>
          </p:cNvSpPr>
          <p:nvPr>
            <p:ph type="body" idx="3"/>
          </p:nvPr>
        </p:nvSpPr>
        <p:spPr>
          <a:xfrm>
            <a:off x="9376756" y="6385716"/>
            <a:ext cx="2405149" cy="303212"/>
          </a:xfrm>
          <a:prstGeom prst="rect">
            <a:avLst/>
          </a:prstGeom>
          <a:noFill/>
          <a:ln>
            <a:noFill/>
          </a:ln>
        </p:spPr>
        <p:txBody>
          <a:bodyPr spcFirstLastPara="1" wrap="square" lIns="91425" tIns="45700" rIns="91425" bIns="45700" anchor="ctr" anchorCtr="0">
            <a:noAutofit/>
          </a:bodyPr>
          <a:lstStyle/>
          <a:p>
            <a:pPr marL="0" lvl="0" indent="0" algn="r" rtl="0">
              <a:lnSpc>
                <a:spcPct val="90000"/>
              </a:lnSpc>
              <a:spcBef>
                <a:spcPts val="0"/>
              </a:spcBef>
              <a:spcAft>
                <a:spcPts val="0"/>
              </a:spcAft>
              <a:buClr>
                <a:srgbClr val="AEABAB"/>
              </a:buClr>
              <a:buSzPts val="1200"/>
              <a:buNone/>
            </a:pPr>
            <a:r>
              <a:rPr lang="en-US"/>
              <a:t>6-28</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Shape 397"/>
        <p:cNvGrpSpPr/>
        <p:nvPr/>
      </p:nvGrpSpPr>
      <p:grpSpPr>
        <a:xfrm>
          <a:off x="0" y="0"/>
          <a:ext cx="0" cy="0"/>
          <a:chOff x="0" y="0"/>
          <a:chExt cx="0" cy="0"/>
        </a:xfrm>
      </p:grpSpPr>
      <p:sp>
        <p:nvSpPr>
          <p:cNvPr id="398" name="Google Shape;398;p30"/>
          <p:cNvSpPr txBox="1">
            <a:spLocks noGrp="1"/>
          </p:cNvSpPr>
          <p:nvPr>
            <p:ph type="title"/>
          </p:nvPr>
        </p:nvSpPr>
        <p:spPr>
          <a:xfrm>
            <a:off x="420190" y="320678"/>
            <a:ext cx="7742468" cy="101767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000"/>
              <a:buFont typeface="Arial"/>
              <a:buNone/>
            </a:pPr>
            <a:r>
              <a:rPr lang="en-US"/>
              <a:t>Greater Than 1?</a:t>
            </a:r>
            <a:endParaRPr/>
          </a:p>
        </p:txBody>
      </p:sp>
      <p:sp>
        <p:nvSpPr>
          <p:cNvPr id="399" name="Google Shape;399;p30"/>
          <p:cNvSpPr txBox="1">
            <a:spLocks noGrp="1"/>
          </p:cNvSpPr>
          <p:nvPr>
            <p:ph type="body" idx="1"/>
          </p:nvPr>
        </p:nvSpPr>
        <p:spPr>
          <a:xfrm>
            <a:off x="1835357" y="4109572"/>
            <a:ext cx="8521287" cy="1716042"/>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Clr>
                <a:schemeClr val="dk1"/>
              </a:buClr>
              <a:buSzPts val="2800"/>
              <a:buNone/>
            </a:pPr>
            <a:r>
              <a:rPr lang="en-US" b="1" dirty="0"/>
              <a:t>Remember:</a:t>
            </a:r>
            <a:endParaRPr dirty="0"/>
          </a:p>
          <a:p>
            <a:pPr marL="0" lvl="0" indent="0" algn="ctr" rtl="0">
              <a:lnSpc>
                <a:spcPct val="100000"/>
              </a:lnSpc>
              <a:spcBef>
                <a:spcPts val="600"/>
              </a:spcBef>
              <a:spcAft>
                <a:spcPts val="0"/>
              </a:spcAft>
              <a:buClr>
                <a:schemeClr val="dk1"/>
              </a:buClr>
              <a:buSzPts val="2800"/>
              <a:buNone/>
            </a:pPr>
            <a:r>
              <a:rPr lang="en-US" dirty="0"/>
              <a:t>All hazardous material placards are a stop sign for CERT volunteers!</a:t>
            </a:r>
            <a:endParaRPr dirty="0"/>
          </a:p>
        </p:txBody>
      </p:sp>
      <p:pic>
        <p:nvPicPr>
          <p:cNvPr id="400" name="Google Shape;400;p30" descr="A series of repeating stop signs."/>
          <p:cNvPicPr preferRelativeResize="0"/>
          <p:nvPr/>
        </p:nvPicPr>
        <p:blipFill rotWithShape="1">
          <a:blip r:embed="rId3">
            <a:alphaModFix/>
          </a:blip>
          <a:srcRect/>
          <a:stretch/>
        </p:blipFill>
        <p:spPr>
          <a:xfrm>
            <a:off x="4264967" y="1694464"/>
            <a:ext cx="3662064" cy="2415109"/>
          </a:xfrm>
          <a:prstGeom prst="rect">
            <a:avLst/>
          </a:prstGeom>
          <a:noFill/>
          <a:ln>
            <a:noFill/>
          </a:ln>
        </p:spPr>
      </p:pic>
      <p:sp>
        <p:nvSpPr>
          <p:cNvPr id="401" name="Google Shape;401;p30"/>
          <p:cNvSpPr txBox="1">
            <a:spLocks noGrp="1"/>
          </p:cNvSpPr>
          <p:nvPr>
            <p:ph type="body" idx="2"/>
          </p:nvPr>
        </p:nvSpPr>
        <p:spPr>
          <a:xfrm>
            <a:off x="1906383" y="6385716"/>
            <a:ext cx="5918663" cy="303212"/>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AEABAB"/>
              </a:buClr>
              <a:buSzPts val="1200"/>
              <a:buNone/>
            </a:pPr>
            <a:r>
              <a:rPr lang="en-US"/>
              <a:t>CERT Basic Training Unit 6: Fire Safety and Utility Controls</a:t>
            </a:r>
            <a:endParaRPr/>
          </a:p>
        </p:txBody>
      </p:sp>
      <p:sp>
        <p:nvSpPr>
          <p:cNvPr id="402" name="Google Shape;402;p30"/>
          <p:cNvSpPr txBox="1">
            <a:spLocks noGrp="1"/>
          </p:cNvSpPr>
          <p:nvPr>
            <p:ph type="body" idx="3"/>
          </p:nvPr>
        </p:nvSpPr>
        <p:spPr>
          <a:xfrm>
            <a:off x="9376756" y="6385716"/>
            <a:ext cx="2405149" cy="303212"/>
          </a:xfrm>
          <a:prstGeom prst="rect">
            <a:avLst/>
          </a:prstGeom>
          <a:noFill/>
          <a:ln>
            <a:noFill/>
          </a:ln>
        </p:spPr>
        <p:txBody>
          <a:bodyPr spcFirstLastPara="1" wrap="square" lIns="91425" tIns="45700" rIns="91425" bIns="45700" anchor="ctr" anchorCtr="0">
            <a:noAutofit/>
          </a:bodyPr>
          <a:lstStyle/>
          <a:p>
            <a:pPr marL="0" lvl="0" indent="0" algn="r" rtl="0">
              <a:lnSpc>
                <a:spcPct val="90000"/>
              </a:lnSpc>
              <a:spcBef>
                <a:spcPts val="0"/>
              </a:spcBef>
              <a:spcAft>
                <a:spcPts val="0"/>
              </a:spcAft>
              <a:buClr>
                <a:srgbClr val="AEABAB"/>
              </a:buClr>
              <a:buSzPts val="1200"/>
              <a:buNone/>
            </a:pPr>
            <a:r>
              <a:rPr lang="en-US"/>
              <a:t>6-29</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sp>
        <p:nvSpPr>
          <p:cNvPr id="407" name="Google Shape;407;p31"/>
          <p:cNvSpPr txBox="1">
            <a:spLocks noGrp="1"/>
          </p:cNvSpPr>
          <p:nvPr>
            <p:ph type="title"/>
          </p:nvPr>
        </p:nvSpPr>
        <p:spPr>
          <a:xfrm>
            <a:off x="420190" y="320678"/>
            <a:ext cx="7742468" cy="101767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000"/>
              <a:buFont typeface="Arial"/>
              <a:buNone/>
            </a:pPr>
            <a:r>
              <a:rPr lang="en-US" dirty="0" err="1"/>
              <a:t>Haz</a:t>
            </a:r>
            <a:r>
              <a:rPr lang="en-US" dirty="0"/>
              <a:t> Mat Rule of Thumb</a:t>
            </a:r>
            <a:endParaRPr dirty="0"/>
          </a:p>
        </p:txBody>
      </p:sp>
      <p:sp>
        <p:nvSpPr>
          <p:cNvPr id="408" name="Google Shape;408;p31"/>
          <p:cNvSpPr txBox="1">
            <a:spLocks noGrp="1"/>
          </p:cNvSpPr>
          <p:nvPr>
            <p:ph type="body" idx="1"/>
          </p:nvPr>
        </p:nvSpPr>
        <p:spPr>
          <a:xfrm>
            <a:off x="420189" y="1521230"/>
            <a:ext cx="11350632" cy="4781145"/>
          </a:xfrm>
          <a:prstGeom prst="rect">
            <a:avLst/>
          </a:prstGeom>
          <a:noFill/>
          <a:ln>
            <a:noFill/>
          </a:ln>
        </p:spPr>
        <p:txBody>
          <a:bodyPr spcFirstLastPara="1" wrap="square" lIns="91425" tIns="45700" rIns="91425" bIns="45700" anchor="t" anchorCtr="0">
            <a:normAutofit/>
          </a:bodyPr>
          <a:lstStyle/>
          <a:p>
            <a:pPr algn="ctr" eaLnBrk="1" hangingPunct="1">
              <a:spcBef>
                <a:spcPct val="0"/>
              </a:spcBef>
              <a:buClrTx/>
              <a:buFont typeface="Arial" charset="0"/>
              <a:buNone/>
            </a:pPr>
            <a:r>
              <a:rPr lang="en-US" altLang="en-US" dirty="0">
                <a:solidFill>
                  <a:schemeClr val="tx1"/>
                </a:solidFill>
              </a:rPr>
              <a:t>If the hazard area looks bigger than your thumb, you are       </a:t>
            </a:r>
          </a:p>
          <a:p>
            <a:pPr algn="ctr" eaLnBrk="1" hangingPunct="1">
              <a:spcBef>
                <a:spcPct val="0"/>
              </a:spcBef>
              <a:buClrTx/>
              <a:buFont typeface="Arial" charset="0"/>
              <a:buNone/>
            </a:pPr>
            <a:r>
              <a:rPr lang="en-US" altLang="en-US" dirty="0">
                <a:solidFill>
                  <a:srgbClr val="FF0000"/>
                </a:solidFill>
                <a:latin typeface="Arial Black" pitchFamily="34" charset="0"/>
              </a:rPr>
              <a:t>TOO CLOSE!</a:t>
            </a:r>
          </a:p>
        </p:txBody>
      </p:sp>
      <p:sp>
        <p:nvSpPr>
          <p:cNvPr id="410" name="Google Shape;410;p31"/>
          <p:cNvSpPr txBox="1">
            <a:spLocks noGrp="1"/>
          </p:cNvSpPr>
          <p:nvPr>
            <p:ph type="body" idx="2"/>
          </p:nvPr>
        </p:nvSpPr>
        <p:spPr>
          <a:xfrm>
            <a:off x="1906383" y="6385716"/>
            <a:ext cx="5918663" cy="303212"/>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AEABAB"/>
              </a:buClr>
              <a:buSzPts val="1200"/>
              <a:buNone/>
            </a:pPr>
            <a:r>
              <a:rPr lang="en-US"/>
              <a:t>CERT Basic Training Unit 6: Fire Safety and Utility Controls</a:t>
            </a:r>
            <a:endParaRPr/>
          </a:p>
        </p:txBody>
      </p:sp>
      <p:sp>
        <p:nvSpPr>
          <p:cNvPr id="411" name="Google Shape;411;p31"/>
          <p:cNvSpPr txBox="1">
            <a:spLocks noGrp="1"/>
          </p:cNvSpPr>
          <p:nvPr>
            <p:ph type="body" idx="3"/>
          </p:nvPr>
        </p:nvSpPr>
        <p:spPr>
          <a:xfrm>
            <a:off x="9376756" y="6385716"/>
            <a:ext cx="2405149" cy="303212"/>
          </a:xfrm>
          <a:prstGeom prst="rect">
            <a:avLst/>
          </a:prstGeom>
          <a:noFill/>
          <a:ln>
            <a:noFill/>
          </a:ln>
        </p:spPr>
        <p:txBody>
          <a:bodyPr spcFirstLastPara="1" wrap="square" lIns="91425" tIns="45700" rIns="91425" bIns="45700" anchor="ctr" anchorCtr="0">
            <a:noAutofit/>
          </a:bodyPr>
          <a:lstStyle/>
          <a:p>
            <a:pPr marL="0" lvl="0" indent="0" algn="r" rtl="0">
              <a:lnSpc>
                <a:spcPct val="90000"/>
              </a:lnSpc>
              <a:spcBef>
                <a:spcPts val="0"/>
              </a:spcBef>
              <a:spcAft>
                <a:spcPts val="0"/>
              </a:spcAft>
              <a:buClr>
                <a:srgbClr val="AEABAB"/>
              </a:buClr>
              <a:buSzPts val="1200"/>
              <a:buNone/>
            </a:pPr>
            <a:r>
              <a:rPr lang="en-US"/>
              <a:t>6-30</a:t>
            </a:r>
            <a:endParaRPr/>
          </a:p>
        </p:txBody>
      </p:sp>
      <p:sp>
        <p:nvSpPr>
          <p:cNvPr id="4" name="TextBox 3">
            <a:extLst>
              <a:ext uri="{FF2B5EF4-FFF2-40B4-BE49-F238E27FC236}">
                <a16:creationId xmlns:a16="http://schemas.microsoft.com/office/drawing/2014/main" id="{B9198CDD-21F6-4743-96AB-C5C36FD8F69F}"/>
              </a:ext>
            </a:extLst>
          </p:cNvPr>
          <p:cNvSpPr txBox="1"/>
          <p:nvPr/>
        </p:nvSpPr>
        <p:spPr>
          <a:xfrm>
            <a:off x="531702" y="2780723"/>
            <a:ext cx="6509178" cy="2939266"/>
          </a:xfrm>
          <a:prstGeom prst="rect">
            <a:avLst/>
          </a:prstGeom>
          <a:noFill/>
        </p:spPr>
        <p:txBody>
          <a:bodyPr wrap="square" rtlCol="0">
            <a:spAutoFit/>
          </a:bodyPr>
          <a:lstStyle/>
          <a:p>
            <a:pPr eaLnBrk="1" hangingPunct="1">
              <a:spcBef>
                <a:spcPts val="600"/>
              </a:spcBef>
              <a:buClr>
                <a:schemeClr val="accent6">
                  <a:lumMod val="75000"/>
                </a:schemeClr>
              </a:buClr>
              <a:buFont typeface="Wingdings" pitchFamily="2" charset="2"/>
              <a:buChar char="§"/>
            </a:pPr>
            <a:r>
              <a:rPr lang="en-US" altLang="en-US" sz="2400" dirty="0">
                <a:solidFill>
                  <a:schemeClr val="tx1"/>
                </a:solidFill>
              </a:rPr>
              <a:t>Do </a:t>
            </a:r>
            <a:r>
              <a:rPr lang="en-US" altLang="en-US" sz="2400" dirty="0">
                <a:solidFill>
                  <a:srgbClr val="FF0000"/>
                </a:solidFill>
              </a:rPr>
              <a:t>NOT</a:t>
            </a:r>
            <a:r>
              <a:rPr lang="en-US" altLang="en-US" sz="2400" dirty="0">
                <a:solidFill>
                  <a:schemeClr val="tx1"/>
                </a:solidFill>
              </a:rPr>
              <a:t> enter building or area even if victims     are there</a:t>
            </a:r>
          </a:p>
          <a:p>
            <a:pPr>
              <a:spcBef>
                <a:spcPts val="600"/>
              </a:spcBef>
              <a:buClr>
                <a:schemeClr val="accent6">
                  <a:lumMod val="75000"/>
                </a:schemeClr>
              </a:buClr>
              <a:buFont typeface="Wingdings" pitchFamily="2" charset="2"/>
              <a:buChar char="§"/>
            </a:pPr>
            <a:r>
              <a:rPr lang="en-US" altLang="en-US" sz="2400" dirty="0">
                <a:solidFill>
                  <a:schemeClr val="tx1"/>
                </a:solidFill>
              </a:rPr>
              <a:t>Stay uphill and upwind</a:t>
            </a:r>
          </a:p>
          <a:p>
            <a:pPr>
              <a:spcBef>
                <a:spcPts val="600"/>
              </a:spcBef>
              <a:buClr>
                <a:schemeClr val="accent6">
                  <a:lumMod val="75000"/>
                </a:schemeClr>
              </a:buClr>
              <a:buFont typeface="Wingdings" pitchFamily="2" charset="2"/>
              <a:buChar char="§"/>
            </a:pPr>
            <a:r>
              <a:rPr lang="en-US" altLang="en-US" sz="2400" dirty="0">
                <a:solidFill>
                  <a:schemeClr val="tx1"/>
                </a:solidFill>
              </a:rPr>
              <a:t>Isolate, warn and deny entry</a:t>
            </a:r>
          </a:p>
          <a:p>
            <a:pPr>
              <a:spcBef>
                <a:spcPts val="600"/>
              </a:spcBef>
              <a:buClr>
                <a:schemeClr val="accent6">
                  <a:lumMod val="75000"/>
                </a:schemeClr>
              </a:buClr>
              <a:buFont typeface="Wingdings" pitchFamily="2" charset="2"/>
              <a:buChar char="§"/>
            </a:pPr>
            <a:r>
              <a:rPr lang="en-US" altLang="en-US" sz="2400" dirty="0">
                <a:solidFill>
                  <a:schemeClr val="tx1"/>
                </a:solidFill>
              </a:rPr>
              <a:t>Evacuate downwind area, if needed</a:t>
            </a:r>
          </a:p>
          <a:p>
            <a:pPr>
              <a:spcBef>
                <a:spcPts val="600"/>
              </a:spcBef>
              <a:buClr>
                <a:schemeClr val="accent6">
                  <a:lumMod val="75000"/>
                </a:schemeClr>
              </a:buClr>
              <a:buFont typeface="Wingdings" pitchFamily="2" charset="2"/>
              <a:buChar char="§"/>
            </a:pPr>
            <a:r>
              <a:rPr lang="en-US" altLang="en-US" sz="2400" dirty="0">
                <a:solidFill>
                  <a:schemeClr val="tx1"/>
                </a:solidFill>
              </a:rPr>
              <a:t>Notify Team Leader and Incident Command</a:t>
            </a:r>
          </a:p>
          <a:p>
            <a:pPr eaLnBrk="1" hangingPunct="1">
              <a:spcBef>
                <a:spcPts val="600"/>
              </a:spcBef>
              <a:buClrTx/>
              <a:buFont typeface="Wingdings" pitchFamily="2" charset="2"/>
              <a:buChar char="§"/>
            </a:pPr>
            <a:endParaRPr lang="en-US" altLang="en-US" sz="1600" dirty="0">
              <a:solidFill>
                <a:schemeClr val="tx1"/>
              </a:solidFill>
            </a:endParaRPr>
          </a:p>
        </p:txBody>
      </p:sp>
      <p:pic>
        <p:nvPicPr>
          <p:cNvPr id="10" name="Picture 6" descr="thumb">
            <a:extLst>
              <a:ext uri="{FF2B5EF4-FFF2-40B4-BE49-F238E27FC236}">
                <a16:creationId xmlns:a16="http://schemas.microsoft.com/office/drawing/2014/main" id="{EFF008EE-386B-3A48-A757-64823FAA4B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8100405" y="2207940"/>
            <a:ext cx="3140023" cy="3561817"/>
          </a:xfrm>
          <a:prstGeom prst="rect">
            <a:avLst/>
          </a:prstGeom>
          <a:noFill/>
          <a:ln>
            <a:noFill/>
          </a:ln>
          <a:extLs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sp>
        <p:nvSpPr>
          <p:cNvPr id="416" name="Google Shape;416;p32"/>
          <p:cNvSpPr txBox="1">
            <a:spLocks noGrp="1"/>
          </p:cNvSpPr>
          <p:nvPr>
            <p:ph type="title"/>
          </p:nvPr>
        </p:nvSpPr>
        <p:spPr>
          <a:xfrm>
            <a:off x="420190" y="320678"/>
            <a:ext cx="7742468" cy="101767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000"/>
              <a:buFont typeface="Arial"/>
              <a:buNone/>
            </a:pPr>
            <a:r>
              <a:rPr lang="en-US"/>
              <a:t>Unit Summary</a:t>
            </a:r>
            <a:r>
              <a:rPr lang="en-US" sz="800"/>
              <a:t> </a:t>
            </a:r>
            <a:r>
              <a:rPr lang="en-US" sz="800">
                <a:solidFill>
                  <a:srgbClr val="448431"/>
                </a:solidFill>
              </a:rPr>
              <a:t>(Unit 6)</a:t>
            </a:r>
            <a:endParaRPr>
              <a:solidFill>
                <a:srgbClr val="448431"/>
              </a:solidFill>
            </a:endParaRPr>
          </a:p>
        </p:txBody>
      </p:sp>
      <p:sp>
        <p:nvSpPr>
          <p:cNvPr id="417" name="Google Shape;417;p32"/>
          <p:cNvSpPr txBox="1">
            <a:spLocks noGrp="1"/>
          </p:cNvSpPr>
          <p:nvPr>
            <p:ph type="body" idx="1"/>
          </p:nvPr>
        </p:nvSpPr>
        <p:spPr>
          <a:xfrm>
            <a:off x="420189" y="1521230"/>
            <a:ext cx="11350632" cy="4781145"/>
          </a:xfrm>
          <a:prstGeom prst="rect">
            <a:avLst/>
          </a:prstGeom>
          <a:noFill/>
          <a:ln>
            <a:noFill/>
          </a:ln>
        </p:spPr>
        <p:txBody>
          <a:bodyPr spcFirstLastPara="1" wrap="square" lIns="91425" tIns="45700" rIns="91425" bIns="45700" anchor="t" anchorCtr="0">
            <a:normAutofit/>
          </a:bodyPr>
          <a:lstStyle/>
          <a:p>
            <a:pPr marL="228600" lvl="0" indent="-228600" algn="l" rtl="0">
              <a:lnSpc>
                <a:spcPct val="100000"/>
              </a:lnSpc>
              <a:spcBef>
                <a:spcPts val="0"/>
              </a:spcBef>
              <a:spcAft>
                <a:spcPts val="0"/>
              </a:spcAft>
              <a:buClr>
                <a:schemeClr val="accent6">
                  <a:lumMod val="75000"/>
                </a:schemeClr>
              </a:buClr>
              <a:buSzPts val="2800"/>
              <a:buChar char="•"/>
            </a:pPr>
            <a:r>
              <a:rPr lang="en-US" dirty="0"/>
              <a:t>You should know:</a:t>
            </a:r>
            <a:endParaRPr dirty="0"/>
          </a:p>
          <a:p>
            <a:pPr marL="685783" lvl="1" indent="-228594" algn="l" rtl="0">
              <a:lnSpc>
                <a:spcPct val="100000"/>
              </a:lnSpc>
              <a:spcBef>
                <a:spcPts val="600"/>
              </a:spcBef>
              <a:spcAft>
                <a:spcPts val="0"/>
              </a:spcAft>
              <a:buClr>
                <a:schemeClr val="accent6">
                  <a:lumMod val="75000"/>
                </a:schemeClr>
              </a:buClr>
              <a:buSzPts val="2400"/>
              <a:buChar char="‒"/>
            </a:pPr>
            <a:r>
              <a:rPr lang="en-US" dirty="0"/>
              <a:t>Keys to effective fire suppression</a:t>
            </a:r>
          </a:p>
          <a:p>
            <a:pPr marL="685783" lvl="1" indent="-228594" algn="l" rtl="0">
              <a:lnSpc>
                <a:spcPct val="100000"/>
              </a:lnSpc>
              <a:spcBef>
                <a:spcPts val="600"/>
              </a:spcBef>
              <a:spcAft>
                <a:spcPts val="0"/>
              </a:spcAft>
              <a:buClr>
                <a:schemeClr val="accent6">
                  <a:lumMod val="75000"/>
                </a:schemeClr>
              </a:buClr>
              <a:buSzPts val="2400"/>
              <a:buChar char="‒"/>
            </a:pPr>
            <a:r>
              <a:rPr lang="en-US" dirty="0"/>
              <a:t>CERT safety and size-up </a:t>
            </a:r>
            <a:endParaRPr dirty="0"/>
          </a:p>
          <a:p>
            <a:pPr marL="685783" lvl="1" indent="-228594" algn="l" rtl="0">
              <a:lnSpc>
                <a:spcPct val="100000"/>
              </a:lnSpc>
              <a:spcBef>
                <a:spcPts val="600"/>
              </a:spcBef>
              <a:spcAft>
                <a:spcPts val="0"/>
              </a:spcAft>
              <a:buClr>
                <a:schemeClr val="accent6">
                  <a:lumMod val="75000"/>
                </a:schemeClr>
              </a:buClr>
              <a:buSzPts val="2400"/>
              <a:buChar char="‒"/>
            </a:pPr>
            <a:r>
              <a:rPr lang="en-US" dirty="0"/>
              <a:t>Classes of fire and types of fire extinguishers</a:t>
            </a:r>
          </a:p>
          <a:p>
            <a:pPr marL="685783" lvl="1" indent="-228594" algn="l" rtl="0">
              <a:lnSpc>
                <a:spcPct val="100000"/>
              </a:lnSpc>
              <a:spcBef>
                <a:spcPts val="600"/>
              </a:spcBef>
              <a:spcAft>
                <a:spcPts val="0"/>
              </a:spcAft>
              <a:buClr>
                <a:schemeClr val="accent6">
                  <a:lumMod val="75000"/>
                </a:schemeClr>
              </a:buClr>
              <a:buSzPts val="2400"/>
              <a:buChar char="‒"/>
            </a:pPr>
            <a:r>
              <a:rPr lang="en-US" dirty="0"/>
              <a:t>Utility controls</a:t>
            </a:r>
            <a:endParaRPr dirty="0"/>
          </a:p>
          <a:p>
            <a:pPr marL="685783" lvl="1" indent="-228594" algn="l" rtl="0">
              <a:lnSpc>
                <a:spcPct val="100000"/>
              </a:lnSpc>
              <a:spcBef>
                <a:spcPts val="600"/>
              </a:spcBef>
              <a:spcAft>
                <a:spcPts val="0"/>
              </a:spcAft>
              <a:buClr>
                <a:schemeClr val="accent6">
                  <a:lumMod val="75000"/>
                </a:schemeClr>
              </a:buClr>
              <a:buSzPts val="2400"/>
              <a:buChar char="‒"/>
            </a:pPr>
            <a:r>
              <a:rPr lang="en-US" dirty="0"/>
              <a:t>P.A.S.S. and L.I.E.S.</a:t>
            </a:r>
            <a:endParaRPr dirty="0"/>
          </a:p>
          <a:p>
            <a:pPr marL="685783" lvl="1" indent="-228594" algn="l" rtl="0">
              <a:lnSpc>
                <a:spcPct val="100000"/>
              </a:lnSpc>
              <a:spcBef>
                <a:spcPts val="600"/>
              </a:spcBef>
              <a:spcAft>
                <a:spcPts val="0"/>
              </a:spcAft>
              <a:buClr>
                <a:schemeClr val="accent6">
                  <a:lumMod val="75000"/>
                </a:schemeClr>
              </a:buClr>
              <a:buSzPts val="2400"/>
              <a:buChar char="‒"/>
            </a:pPr>
            <a:r>
              <a:rPr lang="en-US" dirty="0"/>
              <a:t>How to identify hazardous materials </a:t>
            </a:r>
            <a:endParaRPr dirty="0"/>
          </a:p>
          <a:p>
            <a:pPr marL="685783" lvl="1" indent="-76193" algn="l" rtl="0">
              <a:lnSpc>
                <a:spcPct val="100000"/>
              </a:lnSpc>
              <a:spcBef>
                <a:spcPts val="600"/>
              </a:spcBef>
              <a:spcAft>
                <a:spcPts val="0"/>
              </a:spcAft>
              <a:buClr>
                <a:schemeClr val="dk1"/>
              </a:buClr>
              <a:buSzPts val="2400"/>
              <a:buNone/>
            </a:pPr>
            <a:endParaRPr dirty="0"/>
          </a:p>
          <a:p>
            <a:pPr marL="0" lvl="1" indent="0" algn="ctr" rtl="0">
              <a:lnSpc>
                <a:spcPct val="100000"/>
              </a:lnSpc>
              <a:spcBef>
                <a:spcPts val="600"/>
              </a:spcBef>
              <a:spcAft>
                <a:spcPts val="0"/>
              </a:spcAft>
              <a:buClr>
                <a:schemeClr val="dk1"/>
              </a:buClr>
              <a:buSzPts val="2800"/>
              <a:buNone/>
            </a:pPr>
            <a:r>
              <a:rPr lang="en-US" sz="2800" b="1" dirty="0"/>
              <a:t>Always have a buddy. </a:t>
            </a:r>
          </a:p>
          <a:p>
            <a:pPr marL="0" lvl="1" indent="0" algn="ctr" rtl="0">
              <a:lnSpc>
                <a:spcPct val="100000"/>
              </a:lnSpc>
              <a:spcBef>
                <a:spcPts val="600"/>
              </a:spcBef>
              <a:spcAft>
                <a:spcPts val="0"/>
              </a:spcAft>
              <a:buClr>
                <a:schemeClr val="dk1"/>
              </a:buClr>
              <a:buSzPts val="2800"/>
              <a:buNone/>
            </a:pPr>
            <a:r>
              <a:rPr lang="en-US" sz="2800" b="1" dirty="0"/>
              <a:t>Personal safety comes first!</a:t>
            </a:r>
            <a:endParaRPr dirty="0"/>
          </a:p>
          <a:p>
            <a:pPr marL="228600" lvl="0" indent="-50800" algn="l" rtl="0">
              <a:lnSpc>
                <a:spcPct val="100000"/>
              </a:lnSpc>
              <a:spcBef>
                <a:spcPts val="600"/>
              </a:spcBef>
              <a:spcAft>
                <a:spcPts val="0"/>
              </a:spcAft>
              <a:buClr>
                <a:schemeClr val="dk1"/>
              </a:buClr>
              <a:buSzPts val="2800"/>
              <a:buNone/>
            </a:pPr>
            <a:endParaRPr dirty="0"/>
          </a:p>
        </p:txBody>
      </p:sp>
      <p:sp>
        <p:nvSpPr>
          <p:cNvPr id="418" name="Google Shape;418;p32"/>
          <p:cNvSpPr txBox="1">
            <a:spLocks noGrp="1"/>
          </p:cNvSpPr>
          <p:nvPr>
            <p:ph type="body" idx="4"/>
          </p:nvPr>
        </p:nvSpPr>
        <p:spPr>
          <a:xfrm>
            <a:off x="10385367" y="5881860"/>
            <a:ext cx="1363212" cy="355600"/>
          </a:xfrm>
          <a:prstGeom prst="rect">
            <a:avLst/>
          </a:prstGeom>
          <a:noFill/>
          <a:ln w="9525" cap="flat" cmpd="sng">
            <a:solidFill>
              <a:srgbClr val="575757"/>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1400"/>
              <a:buNone/>
            </a:pPr>
            <a:r>
              <a:rPr lang="en-US"/>
              <a:t>PM 6-23</a:t>
            </a:r>
            <a:endParaRPr/>
          </a:p>
        </p:txBody>
      </p:sp>
      <p:sp>
        <p:nvSpPr>
          <p:cNvPr id="419" name="Google Shape;419;p32"/>
          <p:cNvSpPr txBox="1">
            <a:spLocks noGrp="1"/>
          </p:cNvSpPr>
          <p:nvPr>
            <p:ph type="body" idx="2"/>
          </p:nvPr>
        </p:nvSpPr>
        <p:spPr>
          <a:xfrm>
            <a:off x="1906383" y="6385716"/>
            <a:ext cx="5918663" cy="303212"/>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AEABAB"/>
              </a:buClr>
              <a:buSzPts val="1200"/>
              <a:buNone/>
            </a:pPr>
            <a:r>
              <a:rPr lang="en-US"/>
              <a:t>CERT Basic Training Unit 6: Fire Safety and Utility Controls</a:t>
            </a:r>
            <a:endParaRPr/>
          </a:p>
        </p:txBody>
      </p:sp>
      <p:sp>
        <p:nvSpPr>
          <p:cNvPr id="420" name="Google Shape;420;p32"/>
          <p:cNvSpPr txBox="1">
            <a:spLocks noGrp="1"/>
          </p:cNvSpPr>
          <p:nvPr>
            <p:ph type="body" idx="3"/>
          </p:nvPr>
        </p:nvSpPr>
        <p:spPr>
          <a:xfrm>
            <a:off x="9376756" y="6385716"/>
            <a:ext cx="2405149" cy="303212"/>
          </a:xfrm>
          <a:prstGeom prst="rect">
            <a:avLst/>
          </a:prstGeom>
          <a:noFill/>
          <a:ln>
            <a:noFill/>
          </a:ln>
        </p:spPr>
        <p:txBody>
          <a:bodyPr spcFirstLastPara="1" wrap="square" lIns="91425" tIns="45700" rIns="91425" bIns="45700" anchor="ctr" anchorCtr="0">
            <a:noAutofit/>
          </a:bodyPr>
          <a:lstStyle/>
          <a:p>
            <a:pPr marL="0" lvl="0" indent="0" algn="r" rtl="0">
              <a:lnSpc>
                <a:spcPct val="90000"/>
              </a:lnSpc>
              <a:spcBef>
                <a:spcPts val="0"/>
              </a:spcBef>
              <a:spcAft>
                <a:spcPts val="0"/>
              </a:spcAft>
              <a:buClr>
                <a:srgbClr val="AEABAB"/>
              </a:buClr>
              <a:buSzPts val="1200"/>
              <a:buNone/>
            </a:pPr>
            <a:r>
              <a:rPr lang="en-US"/>
              <a:t>6-31</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0" y="0"/>
          <a:ext cx="0" cy="0"/>
          <a:chOff x="0" y="0"/>
          <a:chExt cx="0" cy="0"/>
        </a:xfrm>
      </p:grpSpPr>
      <p:sp>
        <p:nvSpPr>
          <p:cNvPr id="425" name="Google Shape;425;p33"/>
          <p:cNvSpPr txBox="1">
            <a:spLocks noGrp="1"/>
          </p:cNvSpPr>
          <p:nvPr>
            <p:ph type="title"/>
          </p:nvPr>
        </p:nvSpPr>
        <p:spPr>
          <a:xfrm>
            <a:off x="420190" y="320678"/>
            <a:ext cx="7742468" cy="101767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000"/>
              <a:buFont typeface="Arial"/>
              <a:buNone/>
            </a:pPr>
            <a:r>
              <a:rPr lang="en-US"/>
              <a:t>Homework Assignment</a:t>
            </a:r>
            <a:r>
              <a:rPr lang="en-US" sz="800"/>
              <a:t> </a:t>
            </a:r>
            <a:r>
              <a:rPr lang="en-US" sz="800">
                <a:solidFill>
                  <a:srgbClr val="448431"/>
                </a:solidFill>
              </a:rPr>
              <a:t>(Unit 6)</a:t>
            </a:r>
            <a:endParaRPr>
              <a:solidFill>
                <a:srgbClr val="448431"/>
              </a:solidFill>
            </a:endParaRPr>
          </a:p>
        </p:txBody>
      </p:sp>
      <p:sp>
        <p:nvSpPr>
          <p:cNvPr id="426" name="Google Shape;426;p33"/>
          <p:cNvSpPr txBox="1">
            <a:spLocks noGrp="1"/>
          </p:cNvSpPr>
          <p:nvPr>
            <p:ph type="body" idx="1"/>
          </p:nvPr>
        </p:nvSpPr>
        <p:spPr>
          <a:xfrm>
            <a:off x="420189" y="1521230"/>
            <a:ext cx="11350632" cy="4781145"/>
          </a:xfrm>
          <a:prstGeom prst="rect">
            <a:avLst/>
          </a:prstGeom>
          <a:noFill/>
          <a:ln>
            <a:noFill/>
          </a:ln>
        </p:spPr>
        <p:txBody>
          <a:bodyPr spcFirstLastPara="1" wrap="square" lIns="91425" tIns="45700" rIns="91425" bIns="45700" anchor="t" anchorCtr="0">
            <a:normAutofit/>
          </a:bodyPr>
          <a:lstStyle/>
          <a:p>
            <a:pPr marL="228600" lvl="0" indent="-228600" algn="l" rtl="0">
              <a:lnSpc>
                <a:spcPct val="100000"/>
              </a:lnSpc>
              <a:spcBef>
                <a:spcPts val="0"/>
              </a:spcBef>
              <a:spcAft>
                <a:spcPts val="0"/>
              </a:spcAft>
              <a:buClr>
                <a:schemeClr val="dk1"/>
              </a:buClr>
              <a:buSzPts val="2800"/>
              <a:buChar char="•"/>
            </a:pPr>
            <a:r>
              <a:rPr lang="en-US" dirty="0"/>
              <a:t>Read unit 7 to be covered in next session </a:t>
            </a:r>
            <a:endParaRPr dirty="0"/>
          </a:p>
          <a:p>
            <a:pPr marL="228600" lvl="0" indent="-228600" algn="l" rtl="0">
              <a:lnSpc>
                <a:spcPct val="100000"/>
              </a:lnSpc>
              <a:spcBef>
                <a:spcPts val="600"/>
              </a:spcBef>
              <a:spcAft>
                <a:spcPts val="0"/>
              </a:spcAft>
              <a:buClr>
                <a:schemeClr val="dk1"/>
              </a:buClr>
              <a:buSzPts val="2800"/>
              <a:buChar char="•"/>
            </a:pPr>
            <a:r>
              <a:rPr lang="en-US" dirty="0"/>
              <a:t>Wear appropriate clothes to next session</a:t>
            </a:r>
          </a:p>
          <a:p>
            <a:pPr marL="685800" lvl="1" indent="-228600">
              <a:buSzPts val="2800"/>
              <a:buChar char="•"/>
            </a:pPr>
            <a:r>
              <a:rPr lang="en-US" dirty="0"/>
              <a:t>Long pants &amp; long sleeves</a:t>
            </a:r>
          </a:p>
          <a:p>
            <a:pPr marL="685800" lvl="1" indent="-228600">
              <a:buSzPts val="2800"/>
              <a:buChar char="•"/>
            </a:pPr>
            <a:r>
              <a:rPr lang="en-US" dirty="0"/>
              <a:t>Closed-toe shoes</a:t>
            </a:r>
          </a:p>
          <a:p>
            <a:pPr marL="685800" lvl="1" indent="-228600">
              <a:buSzPts val="2800"/>
              <a:buChar char="•"/>
            </a:pPr>
            <a:r>
              <a:rPr lang="en-US" dirty="0"/>
              <a:t> Weather appropriate attire for outside activities</a:t>
            </a:r>
          </a:p>
          <a:p>
            <a:pPr marL="228600" indent="-228600"/>
            <a:r>
              <a:rPr lang="en-US" dirty="0"/>
              <a:t>Be here at 8:30 am!</a:t>
            </a:r>
          </a:p>
          <a:p>
            <a:pPr marL="228600" indent="-228600"/>
            <a:r>
              <a:rPr lang="en-US" dirty="0"/>
              <a:t>Location is ___________</a:t>
            </a:r>
            <a:endParaRPr dirty="0"/>
          </a:p>
        </p:txBody>
      </p:sp>
      <p:sp>
        <p:nvSpPr>
          <p:cNvPr id="428" name="Google Shape;428;p33"/>
          <p:cNvSpPr txBox="1">
            <a:spLocks noGrp="1"/>
          </p:cNvSpPr>
          <p:nvPr>
            <p:ph type="body" idx="2"/>
          </p:nvPr>
        </p:nvSpPr>
        <p:spPr>
          <a:xfrm>
            <a:off x="1906383" y="6385716"/>
            <a:ext cx="5918663" cy="303212"/>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AEABAB"/>
              </a:buClr>
              <a:buSzPts val="1200"/>
              <a:buNone/>
            </a:pPr>
            <a:r>
              <a:rPr lang="en-US"/>
              <a:t>CERT Basic Training Unit 6: Fire Safety and Utility Controls</a:t>
            </a:r>
            <a:endParaRPr/>
          </a:p>
        </p:txBody>
      </p:sp>
      <p:sp>
        <p:nvSpPr>
          <p:cNvPr id="429" name="Google Shape;429;p33"/>
          <p:cNvSpPr txBox="1">
            <a:spLocks noGrp="1"/>
          </p:cNvSpPr>
          <p:nvPr>
            <p:ph type="body" idx="3"/>
          </p:nvPr>
        </p:nvSpPr>
        <p:spPr>
          <a:xfrm>
            <a:off x="9376756" y="6385716"/>
            <a:ext cx="2405149" cy="303212"/>
          </a:xfrm>
          <a:prstGeom prst="rect">
            <a:avLst/>
          </a:prstGeom>
          <a:noFill/>
          <a:ln>
            <a:noFill/>
          </a:ln>
        </p:spPr>
        <p:txBody>
          <a:bodyPr spcFirstLastPara="1" wrap="square" lIns="91425" tIns="45700" rIns="91425" bIns="45700" anchor="ctr" anchorCtr="0">
            <a:noAutofit/>
          </a:bodyPr>
          <a:lstStyle/>
          <a:p>
            <a:pPr marL="0" lvl="0" indent="0" algn="r" rtl="0">
              <a:lnSpc>
                <a:spcPct val="90000"/>
              </a:lnSpc>
              <a:spcBef>
                <a:spcPts val="0"/>
              </a:spcBef>
              <a:spcAft>
                <a:spcPts val="0"/>
              </a:spcAft>
              <a:buClr>
                <a:srgbClr val="AEABAB"/>
              </a:buClr>
              <a:buSzPts val="1200"/>
              <a:buNone/>
            </a:pPr>
            <a:r>
              <a:rPr lang="en-US"/>
              <a:t>6-32</a:t>
            </a:r>
            <a:endParaRPr/>
          </a:p>
        </p:txBody>
      </p:sp>
      <p:pic>
        <p:nvPicPr>
          <p:cNvPr id="3" name="Picture 2">
            <a:extLst>
              <a:ext uri="{FF2B5EF4-FFF2-40B4-BE49-F238E27FC236}">
                <a16:creationId xmlns:a16="http://schemas.microsoft.com/office/drawing/2014/main" id="{5902CDAF-9C87-0EA7-28B0-83A66DC7292B}"/>
              </a:ext>
            </a:extLst>
          </p:cNvPr>
          <p:cNvPicPr>
            <a:picLocks noChangeAspect="1"/>
          </p:cNvPicPr>
          <p:nvPr/>
        </p:nvPicPr>
        <p:blipFill>
          <a:blip r:embed="rId3"/>
          <a:stretch>
            <a:fillRect/>
          </a:stretch>
        </p:blipFill>
        <p:spPr>
          <a:xfrm>
            <a:off x="7832950" y="1810830"/>
            <a:ext cx="4178448" cy="3780501"/>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3"/>
          <p:cNvSpPr txBox="1">
            <a:spLocks noGrp="1"/>
          </p:cNvSpPr>
          <p:nvPr>
            <p:ph type="title"/>
          </p:nvPr>
        </p:nvSpPr>
        <p:spPr>
          <a:xfrm>
            <a:off x="420190" y="320678"/>
            <a:ext cx="7742468" cy="101767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000"/>
              <a:buFont typeface="Arial"/>
              <a:buNone/>
            </a:pPr>
            <a:r>
              <a:rPr lang="en-US"/>
              <a:t>Role of CERTs</a:t>
            </a:r>
            <a:endParaRPr/>
          </a:p>
        </p:txBody>
      </p:sp>
      <p:sp>
        <p:nvSpPr>
          <p:cNvPr id="146" name="Google Shape;146;p3"/>
          <p:cNvSpPr txBox="1">
            <a:spLocks noGrp="1"/>
          </p:cNvSpPr>
          <p:nvPr>
            <p:ph type="body" idx="1"/>
          </p:nvPr>
        </p:nvSpPr>
        <p:spPr>
          <a:xfrm>
            <a:off x="397947" y="1814685"/>
            <a:ext cx="7764711" cy="4244975"/>
          </a:xfrm>
          <a:prstGeom prst="rect">
            <a:avLst/>
          </a:prstGeom>
          <a:noFill/>
          <a:ln>
            <a:noFill/>
          </a:ln>
        </p:spPr>
        <p:txBody>
          <a:bodyPr spcFirstLastPara="1" wrap="square" lIns="91425" tIns="45700" rIns="91425" bIns="45700" anchor="t" anchorCtr="0">
            <a:normAutofit/>
          </a:bodyPr>
          <a:lstStyle/>
          <a:p>
            <a:pPr marL="0" indent="0">
              <a:spcBef>
                <a:spcPts val="0"/>
              </a:spcBef>
              <a:buClr>
                <a:schemeClr val="accent6">
                  <a:lumMod val="75000"/>
                </a:schemeClr>
              </a:buClr>
              <a:buNone/>
            </a:pPr>
            <a:r>
              <a:rPr lang="en-US" dirty="0"/>
              <a:t>CERTs play very important role in fire safety by:</a:t>
            </a:r>
            <a:endParaRPr dirty="0"/>
          </a:p>
          <a:p>
            <a:pPr marL="800089" lvl="1" indent="-342900">
              <a:buClr>
                <a:schemeClr val="accent6">
                  <a:lumMod val="75000"/>
                </a:schemeClr>
              </a:buClr>
              <a:buFont typeface="Arial" panose="020B0604020202020204" pitchFamily="34" charset="0"/>
              <a:buChar char="•"/>
            </a:pPr>
            <a:r>
              <a:rPr lang="en-US" dirty="0"/>
              <a:t>Acting as immediate responders until professionals arrive</a:t>
            </a:r>
          </a:p>
          <a:p>
            <a:pPr marL="1142983" lvl="2" indent="-228594">
              <a:buClr>
                <a:schemeClr val="accent6">
                  <a:lumMod val="75000"/>
                </a:schemeClr>
              </a:buClr>
              <a:buSzPts val="2400"/>
              <a:buChar char="‒"/>
            </a:pPr>
            <a:r>
              <a:rPr lang="en-US" dirty="0"/>
              <a:t>Extinguishing small fires</a:t>
            </a:r>
            <a:endParaRPr dirty="0"/>
          </a:p>
          <a:p>
            <a:pPr marL="1142983" lvl="2" indent="-228594">
              <a:buClr>
                <a:schemeClr val="accent6">
                  <a:lumMod val="75000"/>
                </a:schemeClr>
              </a:buClr>
              <a:buSzPts val="2400"/>
              <a:buChar char="‒"/>
            </a:pPr>
            <a:r>
              <a:rPr lang="en-US" dirty="0"/>
              <a:t>Preventing additional fires by removing fuel sources</a:t>
            </a:r>
            <a:endParaRPr dirty="0"/>
          </a:p>
          <a:p>
            <a:pPr marL="1142983" lvl="2" indent="-228594">
              <a:buClr>
                <a:schemeClr val="accent6">
                  <a:lumMod val="75000"/>
                </a:schemeClr>
              </a:buClr>
              <a:buSzPts val="2400"/>
              <a:buChar char="‒"/>
            </a:pPr>
            <a:r>
              <a:rPr lang="en-US" dirty="0"/>
              <a:t>Shutting off utilities</a:t>
            </a:r>
            <a:endParaRPr dirty="0"/>
          </a:p>
          <a:p>
            <a:pPr marL="1142983" lvl="2" indent="-228594">
              <a:buClr>
                <a:schemeClr val="accent6">
                  <a:lumMod val="75000"/>
                </a:schemeClr>
              </a:buClr>
              <a:buSzPts val="2400"/>
              <a:buChar char="‒"/>
            </a:pPr>
            <a:r>
              <a:rPr lang="en-US" dirty="0"/>
              <a:t>Assisting with evacuations, when necessary </a:t>
            </a:r>
            <a:endParaRPr dirty="0"/>
          </a:p>
          <a:p>
            <a:pPr marL="228600" lvl="0" indent="-50800" algn="l" rtl="0">
              <a:lnSpc>
                <a:spcPct val="100000"/>
              </a:lnSpc>
              <a:spcBef>
                <a:spcPts val="600"/>
              </a:spcBef>
              <a:spcAft>
                <a:spcPts val="0"/>
              </a:spcAft>
              <a:buClr>
                <a:schemeClr val="dk1"/>
              </a:buClr>
              <a:buSzPts val="2800"/>
              <a:buNone/>
            </a:pPr>
            <a:endParaRPr dirty="0"/>
          </a:p>
        </p:txBody>
      </p:sp>
      <p:sp>
        <p:nvSpPr>
          <p:cNvPr id="147" name="Google Shape;147;p3"/>
          <p:cNvSpPr txBox="1">
            <a:spLocks noGrp="1"/>
          </p:cNvSpPr>
          <p:nvPr>
            <p:ph type="body" idx="4"/>
          </p:nvPr>
        </p:nvSpPr>
        <p:spPr>
          <a:xfrm>
            <a:off x="10385367" y="5881860"/>
            <a:ext cx="1363212" cy="355600"/>
          </a:xfrm>
          <a:prstGeom prst="rect">
            <a:avLst/>
          </a:prstGeom>
          <a:noFill/>
          <a:ln w="9525" cap="flat" cmpd="sng">
            <a:solidFill>
              <a:srgbClr val="575757"/>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1400"/>
              <a:buNone/>
            </a:pPr>
            <a:r>
              <a:rPr lang="en-US"/>
              <a:t>PM 6-1</a:t>
            </a:r>
            <a:endParaRPr/>
          </a:p>
        </p:txBody>
      </p:sp>
      <p:sp>
        <p:nvSpPr>
          <p:cNvPr id="148" name="Google Shape;148;p3"/>
          <p:cNvSpPr txBox="1">
            <a:spLocks noGrp="1"/>
          </p:cNvSpPr>
          <p:nvPr>
            <p:ph type="body" idx="2"/>
          </p:nvPr>
        </p:nvSpPr>
        <p:spPr>
          <a:xfrm>
            <a:off x="1906383" y="6385716"/>
            <a:ext cx="5918663" cy="303212"/>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AEABAB"/>
              </a:buClr>
              <a:buSzPts val="1200"/>
              <a:buNone/>
            </a:pPr>
            <a:r>
              <a:rPr lang="en-US"/>
              <a:t>CERT Basic Training Unit 6: Fire Safety and Utility Controls</a:t>
            </a:r>
            <a:endParaRPr/>
          </a:p>
        </p:txBody>
      </p:sp>
      <p:sp>
        <p:nvSpPr>
          <p:cNvPr id="149" name="Google Shape;149;p3"/>
          <p:cNvSpPr txBox="1">
            <a:spLocks noGrp="1"/>
          </p:cNvSpPr>
          <p:nvPr>
            <p:ph type="body" idx="3"/>
          </p:nvPr>
        </p:nvSpPr>
        <p:spPr>
          <a:xfrm>
            <a:off x="9376756" y="6385716"/>
            <a:ext cx="2405149" cy="303212"/>
          </a:xfrm>
          <a:prstGeom prst="rect">
            <a:avLst/>
          </a:prstGeom>
          <a:noFill/>
          <a:ln>
            <a:noFill/>
          </a:ln>
        </p:spPr>
        <p:txBody>
          <a:bodyPr spcFirstLastPara="1" wrap="square" lIns="91425" tIns="45700" rIns="91425" bIns="45700" anchor="ctr" anchorCtr="0">
            <a:noAutofit/>
          </a:bodyPr>
          <a:lstStyle/>
          <a:p>
            <a:pPr marL="0" lvl="0" indent="0" algn="r" rtl="0">
              <a:lnSpc>
                <a:spcPct val="90000"/>
              </a:lnSpc>
              <a:spcBef>
                <a:spcPts val="0"/>
              </a:spcBef>
              <a:spcAft>
                <a:spcPts val="0"/>
              </a:spcAft>
              <a:buClr>
                <a:srgbClr val="AEABAB"/>
              </a:buClr>
              <a:buSzPts val="1200"/>
              <a:buNone/>
            </a:pPr>
            <a:r>
              <a:rPr lang="en-US"/>
              <a:t>6-2</a:t>
            </a:r>
            <a:endParaRPr/>
          </a:p>
        </p:txBody>
      </p:sp>
      <p:pic>
        <p:nvPicPr>
          <p:cNvPr id="2" name="Picture 1">
            <a:extLst>
              <a:ext uri="{FF2B5EF4-FFF2-40B4-BE49-F238E27FC236}">
                <a16:creationId xmlns:a16="http://schemas.microsoft.com/office/drawing/2014/main" id="{EFA308E8-0C5D-7048-9B4E-A4E1854AD90E}"/>
              </a:ext>
            </a:extLst>
          </p:cNvPr>
          <p:cNvPicPr>
            <a:picLocks noChangeAspect="1"/>
          </p:cNvPicPr>
          <p:nvPr/>
        </p:nvPicPr>
        <p:blipFill>
          <a:blip r:embed="rId3"/>
          <a:stretch>
            <a:fillRect/>
          </a:stretch>
        </p:blipFill>
        <p:spPr>
          <a:xfrm flipH="1">
            <a:off x="7524410" y="2475565"/>
            <a:ext cx="4224169" cy="3168127"/>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4"/>
          <p:cNvSpPr txBox="1">
            <a:spLocks noGrp="1"/>
          </p:cNvSpPr>
          <p:nvPr>
            <p:ph type="title"/>
          </p:nvPr>
        </p:nvSpPr>
        <p:spPr>
          <a:xfrm>
            <a:off x="420190" y="320678"/>
            <a:ext cx="7742468" cy="101767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000"/>
              <a:buFont typeface="Arial"/>
              <a:buNone/>
            </a:pPr>
            <a:r>
              <a:rPr lang="en-US"/>
              <a:t>CERT Priorities</a:t>
            </a:r>
            <a:endParaRPr/>
          </a:p>
        </p:txBody>
      </p:sp>
      <p:sp>
        <p:nvSpPr>
          <p:cNvPr id="155" name="Google Shape;155;p4"/>
          <p:cNvSpPr txBox="1">
            <a:spLocks noGrp="1"/>
          </p:cNvSpPr>
          <p:nvPr>
            <p:ph type="body" idx="1"/>
          </p:nvPr>
        </p:nvSpPr>
        <p:spPr>
          <a:xfrm>
            <a:off x="420190" y="1604571"/>
            <a:ext cx="11350632" cy="4129033"/>
          </a:xfrm>
          <a:prstGeom prst="rect">
            <a:avLst/>
          </a:prstGeom>
          <a:noFill/>
          <a:ln>
            <a:noFill/>
          </a:ln>
        </p:spPr>
        <p:txBody>
          <a:bodyPr spcFirstLastPara="1" wrap="square" lIns="91425" tIns="45700" rIns="91425" bIns="45700" anchor="t" anchorCtr="0">
            <a:normAutofit/>
          </a:bodyPr>
          <a:lstStyle/>
          <a:p>
            <a:pPr marL="228600" lvl="0" indent="-228600" algn="l" rtl="0">
              <a:lnSpc>
                <a:spcPct val="100000"/>
              </a:lnSpc>
              <a:spcBef>
                <a:spcPts val="0"/>
              </a:spcBef>
              <a:spcAft>
                <a:spcPts val="0"/>
              </a:spcAft>
              <a:buClr>
                <a:schemeClr val="accent6">
                  <a:lumMod val="50000"/>
                </a:schemeClr>
              </a:buClr>
              <a:buSzPts val="2800"/>
              <a:buChar char="•"/>
            </a:pPr>
            <a:r>
              <a:rPr lang="en-US" sz="3200" dirty="0"/>
              <a:t>Rescuer safety is number one priority</a:t>
            </a:r>
            <a:endParaRPr sz="3200" dirty="0"/>
          </a:p>
          <a:p>
            <a:pPr marL="685783" lvl="1" indent="-228594" algn="l" rtl="0">
              <a:lnSpc>
                <a:spcPct val="100000"/>
              </a:lnSpc>
              <a:spcBef>
                <a:spcPts val="600"/>
              </a:spcBef>
              <a:spcAft>
                <a:spcPts val="0"/>
              </a:spcAft>
              <a:buClr>
                <a:schemeClr val="accent6">
                  <a:lumMod val="50000"/>
                </a:schemeClr>
              </a:buClr>
              <a:buSzPts val="2400"/>
              <a:buChar char="‒"/>
            </a:pPr>
            <a:r>
              <a:rPr lang="en-US" sz="2800" dirty="0"/>
              <a:t>Always work with a buddy</a:t>
            </a:r>
            <a:endParaRPr sz="2800" dirty="0"/>
          </a:p>
          <a:p>
            <a:pPr marL="685783" lvl="1" indent="-228594" algn="l" rtl="0">
              <a:lnSpc>
                <a:spcPct val="100000"/>
              </a:lnSpc>
              <a:spcBef>
                <a:spcPts val="600"/>
              </a:spcBef>
              <a:spcAft>
                <a:spcPts val="0"/>
              </a:spcAft>
              <a:buClr>
                <a:schemeClr val="accent6">
                  <a:lumMod val="50000"/>
                </a:schemeClr>
              </a:buClr>
              <a:buSzPts val="2400"/>
              <a:buChar char="‒"/>
            </a:pPr>
            <a:r>
              <a:rPr lang="en-US" sz="2800" dirty="0"/>
              <a:t>Always wear safety equipment </a:t>
            </a:r>
            <a:endParaRPr sz="2800" dirty="0"/>
          </a:p>
          <a:p>
            <a:pPr marL="685783" lvl="1" indent="-76193" algn="l" rtl="0">
              <a:lnSpc>
                <a:spcPct val="100000"/>
              </a:lnSpc>
              <a:spcBef>
                <a:spcPts val="600"/>
              </a:spcBef>
              <a:spcAft>
                <a:spcPts val="0"/>
              </a:spcAft>
              <a:buClr>
                <a:schemeClr val="dk1"/>
              </a:buClr>
              <a:buSzPts val="2400"/>
              <a:buNone/>
            </a:pPr>
            <a:endParaRPr sz="2800" dirty="0"/>
          </a:p>
          <a:p>
            <a:pPr marL="0" lvl="1" indent="0" algn="ctr" rtl="0">
              <a:lnSpc>
                <a:spcPct val="100000"/>
              </a:lnSpc>
              <a:spcBef>
                <a:spcPts val="600"/>
              </a:spcBef>
              <a:spcAft>
                <a:spcPts val="0"/>
              </a:spcAft>
              <a:buClr>
                <a:schemeClr val="dk1"/>
              </a:buClr>
              <a:buSzPts val="2800"/>
              <a:buNone/>
            </a:pPr>
            <a:r>
              <a:rPr lang="en-US" sz="3200" b="1" dirty="0"/>
              <a:t>CERT Goal:</a:t>
            </a:r>
            <a:endParaRPr sz="2800" dirty="0"/>
          </a:p>
          <a:p>
            <a:pPr marL="0" lvl="1" indent="0" algn="ctr" rtl="0">
              <a:lnSpc>
                <a:spcPct val="100000"/>
              </a:lnSpc>
              <a:spcBef>
                <a:spcPts val="600"/>
              </a:spcBef>
              <a:spcAft>
                <a:spcPts val="0"/>
              </a:spcAft>
              <a:buClr>
                <a:schemeClr val="dk1"/>
              </a:buClr>
              <a:buSzPts val="2800"/>
              <a:buNone/>
            </a:pPr>
            <a:r>
              <a:rPr lang="en-US" sz="3200" b="1" dirty="0"/>
              <a:t>Do the greatest good for the greatest number</a:t>
            </a:r>
            <a:r>
              <a:rPr lang="en-US" sz="2800" b="1" dirty="0"/>
              <a:t> </a:t>
            </a:r>
            <a:endParaRPr sz="2800" dirty="0"/>
          </a:p>
          <a:p>
            <a:pPr marL="228600" lvl="0" indent="-50800" algn="l" rtl="0">
              <a:lnSpc>
                <a:spcPct val="100000"/>
              </a:lnSpc>
              <a:spcBef>
                <a:spcPts val="600"/>
              </a:spcBef>
              <a:spcAft>
                <a:spcPts val="0"/>
              </a:spcAft>
              <a:buClr>
                <a:schemeClr val="dk1"/>
              </a:buClr>
              <a:buSzPts val="2800"/>
              <a:buNone/>
            </a:pPr>
            <a:endParaRPr dirty="0"/>
          </a:p>
        </p:txBody>
      </p:sp>
      <p:sp>
        <p:nvSpPr>
          <p:cNvPr id="156" name="Google Shape;156;p4"/>
          <p:cNvSpPr txBox="1">
            <a:spLocks noGrp="1"/>
          </p:cNvSpPr>
          <p:nvPr>
            <p:ph type="body" idx="4"/>
          </p:nvPr>
        </p:nvSpPr>
        <p:spPr>
          <a:xfrm>
            <a:off x="10385367" y="5881860"/>
            <a:ext cx="1363212" cy="355600"/>
          </a:xfrm>
          <a:prstGeom prst="rect">
            <a:avLst/>
          </a:prstGeom>
          <a:noFill/>
          <a:ln w="9525" cap="flat" cmpd="sng">
            <a:solidFill>
              <a:srgbClr val="575757"/>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1400"/>
              <a:buNone/>
            </a:pPr>
            <a:r>
              <a:rPr lang="en-US"/>
              <a:t>PM 6-1</a:t>
            </a:r>
            <a:endParaRPr/>
          </a:p>
        </p:txBody>
      </p:sp>
      <p:sp>
        <p:nvSpPr>
          <p:cNvPr id="157" name="Google Shape;157;p4"/>
          <p:cNvSpPr txBox="1">
            <a:spLocks noGrp="1"/>
          </p:cNvSpPr>
          <p:nvPr>
            <p:ph type="body" idx="2"/>
          </p:nvPr>
        </p:nvSpPr>
        <p:spPr>
          <a:xfrm>
            <a:off x="1906383" y="6385716"/>
            <a:ext cx="5918663" cy="303212"/>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AEABAB"/>
              </a:buClr>
              <a:buSzPts val="1200"/>
              <a:buNone/>
            </a:pPr>
            <a:r>
              <a:rPr lang="en-US"/>
              <a:t>CERT Basic Training Unit 6: Fire Safety and Utility Controls</a:t>
            </a:r>
            <a:endParaRPr/>
          </a:p>
        </p:txBody>
      </p:sp>
      <p:sp>
        <p:nvSpPr>
          <p:cNvPr id="158" name="Google Shape;158;p4"/>
          <p:cNvSpPr txBox="1">
            <a:spLocks noGrp="1"/>
          </p:cNvSpPr>
          <p:nvPr>
            <p:ph type="body" idx="3"/>
          </p:nvPr>
        </p:nvSpPr>
        <p:spPr>
          <a:xfrm>
            <a:off x="9376756" y="6385716"/>
            <a:ext cx="2405149" cy="303212"/>
          </a:xfrm>
          <a:prstGeom prst="rect">
            <a:avLst/>
          </a:prstGeom>
          <a:noFill/>
          <a:ln>
            <a:noFill/>
          </a:ln>
        </p:spPr>
        <p:txBody>
          <a:bodyPr spcFirstLastPara="1" wrap="square" lIns="91425" tIns="45700" rIns="91425" bIns="45700" anchor="ctr" anchorCtr="0">
            <a:noAutofit/>
          </a:bodyPr>
          <a:lstStyle/>
          <a:p>
            <a:pPr marL="0" lvl="0" indent="0" algn="r" rtl="0">
              <a:lnSpc>
                <a:spcPct val="90000"/>
              </a:lnSpc>
              <a:spcBef>
                <a:spcPts val="0"/>
              </a:spcBef>
              <a:spcAft>
                <a:spcPts val="0"/>
              </a:spcAft>
              <a:buClr>
                <a:srgbClr val="AEABAB"/>
              </a:buClr>
              <a:buSzPts val="1200"/>
              <a:buNone/>
            </a:pPr>
            <a:r>
              <a:rPr lang="en-US"/>
              <a:t>6-3</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5"/>
          <p:cNvSpPr txBox="1">
            <a:spLocks noGrp="1"/>
          </p:cNvSpPr>
          <p:nvPr>
            <p:ph type="title"/>
          </p:nvPr>
        </p:nvSpPr>
        <p:spPr>
          <a:xfrm>
            <a:off x="420190" y="320678"/>
            <a:ext cx="7742468" cy="101767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000"/>
              <a:buFont typeface="Arial"/>
              <a:buNone/>
            </a:pPr>
            <a:r>
              <a:rPr lang="en-US"/>
              <a:t>The Fire Triangle</a:t>
            </a:r>
            <a:endParaRPr/>
          </a:p>
        </p:txBody>
      </p:sp>
      <p:pic>
        <p:nvPicPr>
          <p:cNvPr id="164" name="Google Shape;164;p5" descr="Diagram depicting the Fire Triangle. Fire requires three elements to exist: heat, fuel, and oxygen. Working together, these three elements of the Fire Triangle create a chemical exothermic reaction, which is fire."/>
          <p:cNvPicPr preferRelativeResize="0"/>
          <p:nvPr/>
        </p:nvPicPr>
        <p:blipFill rotWithShape="1">
          <a:blip r:embed="rId3">
            <a:alphaModFix/>
          </a:blip>
          <a:srcRect/>
          <a:stretch/>
        </p:blipFill>
        <p:spPr>
          <a:xfrm>
            <a:off x="4238434" y="1700753"/>
            <a:ext cx="3715133" cy="3707218"/>
          </a:xfrm>
          <a:prstGeom prst="rect">
            <a:avLst/>
          </a:prstGeom>
          <a:noFill/>
          <a:ln>
            <a:noFill/>
          </a:ln>
        </p:spPr>
      </p:pic>
      <p:sp>
        <p:nvSpPr>
          <p:cNvPr id="165" name="Google Shape;165;p5"/>
          <p:cNvSpPr txBox="1">
            <a:spLocks noGrp="1"/>
          </p:cNvSpPr>
          <p:nvPr>
            <p:ph type="body" idx="4"/>
          </p:nvPr>
        </p:nvSpPr>
        <p:spPr>
          <a:xfrm>
            <a:off x="10385367" y="5881860"/>
            <a:ext cx="1363212" cy="355600"/>
          </a:xfrm>
          <a:prstGeom prst="rect">
            <a:avLst/>
          </a:prstGeom>
          <a:noFill/>
          <a:ln w="9525" cap="flat" cmpd="sng">
            <a:solidFill>
              <a:srgbClr val="575757"/>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1400"/>
              <a:buNone/>
            </a:pPr>
            <a:r>
              <a:rPr lang="en-US"/>
              <a:t>PM 6-3</a:t>
            </a:r>
            <a:endParaRPr/>
          </a:p>
        </p:txBody>
      </p:sp>
      <p:sp>
        <p:nvSpPr>
          <p:cNvPr id="166" name="Google Shape;166;p5"/>
          <p:cNvSpPr txBox="1">
            <a:spLocks noGrp="1"/>
          </p:cNvSpPr>
          <p:nvPr>
            <p:ph type="body" idx="2"/>
          </p:nvPr>
        </p:nvSpPr>
        <p:spPr>
          <a:xfrm>
            <a:off x="1906383" y="6385716"/>
            <a:ext cx="5918663" cy="303212"/>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AEABAB"/>
              </a:buClr>
              <a:buSzPts val="1200"/>
              <a:buNone/>
            </a:pPr>
            <a:r>
              <a:rPr lang="en-US"/>
              <a:t>CERT Basic Training Unit 6: Fire Safety and Utility Controls</a:t>
            </a:r>
            <a:endParaRPr/>
          </a:p>
        </p:txBody>
      </p:sp>
      <p:sp>
        <p:nvSpPr>
          <p:cNvPr id="167" name="Google Shape;167;p5"/>
          <p:cNvSpPr txBox="1">
            <a:spLocks noGrp="1"/>
          </p:cNvSpPr>
          <p:nvPr>
            <p:ph type="body" idx="3"/>
          </p:nvPr>
        </p:nvSpPr>
        <p:spPr>
          <a:xfrm>
            <a:off x="9376756" y="6385716"/>
            <a:ext cx="2405149" cy="303212"/>
          </a:xfrm>
          <a:prstGeom prst="rect">
            <a:avLst/>
          </a:prstGeom>
          <a:noFill/>
          <a:ln>
            <a:noFill/>
          </a:ln>
        </p:spPr>
        <p:txBody>
          <a:bodyPr spcFirstLastPara="1" wrap="square" lIns="91425" tIns="45700" rIns="91425" bIns="45700" anchor="ctr" anchorCtr="0">
            <a:noAutofit/>
          </a:bodyPr>
          <a:lstStyle/>
          <a:p>
            <a:pPr marL="0" lvl="0" indent="0" algn="r" rtl="0">
              <a:lnSpc>
                <a:spcPct val="90000"/>
              </a:lnSpc>
              <a:spcBef>
                <a:spcPts val="0"/>
              </a:spcBef>
              <a:spcAft>
                <a:spcPts val="0"/>
              </a:spcAft>
              <a:buClr>
                <a:srgbClr val="AEABAB"/>
              </a:buClr>
              <a:buSzPts val="1200"/>
              <a:buNone/>
            </a:pPr>
            <a:r>
              <a:rPr lang="en-US"/>
              <a:t>6-4</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6"/>
          <p:cNvSpPr txBox="1">
            <a:spLocks noGrp="1"/>
          </p:cNvSpPr>
          <p:nvPr>
            <p:ph type="title"/>
          </p:nvPr>
        </p:nvSpPr>
        <p:spPr>
          <a:xfrm>
            <a:off x="420190" y="320678"/>
            <a:ext cx="7742468" cy="101767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000"/>
              <a:buFont typeface="Arial"/>
              <a:buNone/>
            </a:pPr>
            <a:r>
              <a:rPr lang="en-US"/>
              <a:t>Classes of Fire</a:t>
            </a:r>
            <a:endParaRPr/>
          </a:p>
        </p:txBody>
      </p:sp>
      <p:sp>
        <p:nvSpPr>
          <p:cNvPr id="173" name="Google Shape;173;p6"/>
          <p:cNvSpPr txBox="1">
            <a:spLocks noGrp="1"/>
          </p:cNvSpPr>
          <p:nvPr>
            <p:ph type="body" idx="1"/>
          </p:nvPr>
        </p:nvSpPr>
        <p:spPr>
          <a:xfrm>
            <a:off x="420189" y="1521230"/>
            <a:ext cx="7404857" cy="4618313"/>
          </a:xfrm>
          <a:prstGeom prst="rect">
            <a:avLst/>
          </a:prstGeom>
          <a:noFill/>
          <a:ln>
            <a:noFill/>
          </a:ln>
        </p:spPr>
        <p:txBody>
          <a:bodyPr spcFirstLastPara="1" wrap="square" lIns="91425" tIns="45700" rIns="91425" bIns="45700" anchor="t" anchorCtr="0">
            <a:normAutofit/>
          </a:bodyPr>
          <a:lstStyle/>
          <a:p>
            <a:pPr marL="228600" lvl="0" indent="-228600" algn="l" rtl="0">
              <a:lnSpc>
                <a:spcPct val="100000"/>
              </a:lnSpc>
              <a:spcBef>
                <a:spcPts val="0"/>
              </a:spcBef>
              <a:spcAft>
                <a:spcPts val="0"/>
              </a:spcAft>
              <a:buClr>
                <a:schemeClr val="accent6">
                  <a:lumMod val="75000"/>
                </a:schemeClr>
              </a:buClr>
              <a:buSzPts val="2800"/>
              <a:buChar char="•"/>
            </a:pPr>
            <a:r>
              <a:rPr lang="en-US" dirty="0"/>
              <a:t>Class A: Ordinary combustibles</a:t>
            </a:r>
            <a:endParaRPr dirty="0"/>
          </a:p>
          <a:p>
            <a:pPr marL="228600" lvl="0" indent="-228600" algn="l" rtl="0">
              <a:lnSpc>
                <a:spcPct val="100000"/>
              </a:lnSpc>
              <a:spcBef>
                <a:spcPts val="600"/>
              </a:spcBef>
              <a:spcAft>
                <a:spcPts val="0"/>
              </a:spcAft>
              <a:buClr>
                <a:schemeClr val="accent6">
                  <a:lumMod val="75000"/>
                </a:schemeClr>
              </a:buClr>
              <a:buSzPts val="2800"/>
              <a:buChar char="•"/>
            </a:pPr>
            <a:r>
              <a:rPr lang="en-US" dirty="0"/>
              <a:t>Class B: Flammable and combustible liquids</a:t>
            </a:r>
            <a:endParaRPr dirty="0"/>
          </a:p>
          <a:p>
            <a:pPr marL="228600" lvl="0" indent="-228600" algn="l" rtl="0">
              <a:lnSpc>
                <a:spcPct val="100000"/>
              </a:lnSpc>
              <a:spcBef>
                <a:spcPts val="600"/>
              </a:spcBef>
              <a:spcAft>
                <a:spcPts val="0"/>
              </a:spcAft>
              <a:buClr>
                <a:schemeClr val="accent6">
                  <a:lumMod val="75000"/>
                </a:schemeClr>
              </a:buClr>
              <a:buSzPts val="2800"/>
              <a:buChar char="•"/>
            </a:pPr>
            <a:r>
              <a:rPr lang="en-US" dirty="0"/>
              <a:t>Class C: Energized electrical equipment</a:t>
            </a:r>
            <a:endParaRPr dirty="0"/>
          </a:p>
          <a:p>
            <a:pPr marL="228600" lvl="0" indent="-228600" algn="l" rtl="0">
              <a:lnSpc>
                <a:spcPct val="100000"/>
              </a:lnSpc>
              <a:spcBef>
                <a:spcPts val="600"/>
              </a:spcBef>
              <a:spcAft>
                <a:spcPts val="0"/>
              </a:spcAft>
              <a:buClr>
                <a:schemeClr val="accent6">
                  <a:lumMod val="75000"/>
                </a:schemeClr>
              </a:buClr>
              <a:buSzPts val="2800"/>
              <a:buChar char="•"/>
            </a:pPr>
            <a:r>
              <a:rPr lang="en-US" dirty="0"/>
              <a:t>Class D: Combustible metals</a:t>
            </a:r>
            <a:endParaRPr dirty="0"/>
          </a:p>
          <a:p>
            <a:pPr marL="228600" lvl="0" indent="-228600" algn="l" rtl="0">
              <a:lnSpc>
                <a:spcPct val="100000"/>
              </a:lnSpc>
              <a:spcBef>
                <a:spcPts val="600"/>
              </a:spcBef>
              <a:spcAft>
                <a:spcPts val="0"/>
              </a:spcAft>
              <a:buClr>
                <a:schemeClr val="accent6">
                  <a:lumMod val="75000"/>
                </a:schemeClr>
              </a:buClr>
              <a:buSzPts val="2800"/>
              <a:buChar char="•"/>
            </a:pPr>
            <a:r>
              <a:rPr lang="en-US" dirty="0"/>
              <a:t>Class K: Cooking oils</a:t>
            </a:r>
            <a:endParaRPr dirty="0"/>
          </a:p>
        </p:txBody>
      </p:sp>
      <p:sp>
        <p:nvSpPr>
          <p:cNvPr id="174" name="Google Shape;174;p6"/>
          <p:cNvSpPr txBox="1">
            <a:spLocks noGrp="1"/>
          </p:cNvSpPr>
          <p:nvPr>
            <p:ph type="body" idx="4"/>
          </p:nvPr>
        </p:nvSpPr>
        <p:spPr>
          <a:xfrm>
            <a:off x="10385367" y="5881860"/>
            <a:ext cx="1363212" cy="355600"/>
          </a:xfrm>
          <a:prstGeom prst="rect">
            <a:avLst/>
          </a:prstGeom>
          <a:noFill/>
          <a:ln w="9525" cap="flat" cmpd="sng">
            <a:solidFill>
              <a:srgbClr val="575757"/>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1400"/>
              <a:buNone/>
            </a:pPr>
            <a:r>
              <a:rPr lang="en-US"/>
              <a:t>PM 6-3</a:t>
            </a:r>
            <a:endParaRPr/>
          </a:p>
        </p:txBody>
      </p:sp>
      <p:sp>
        <p:nvSpPr>
          <p:cNvPr id="175" name="Google Shape;175;p6"/>
          <p:cNvSpPr txBox="1">
            <a:spLocks noGrp="1"/>
          </p:cNvSpPr>
          <p:nvPr>
            <p:ph type="body" idx="2"/>
          </p:nvPr>
        </p:nvSpPr>
        <p:spPr>
          <a:xfrm>
            <a:off x="1906383" y="6385716"/>
            <a:ext cx="5918663" cy="303212"/>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AEABAB"/>
              </a:buClr>
              <a:buSzPts val="1200"/>
              <a:buNone/>
            </a:pPr>
            <a:r>
              <a:rPr lang="en-US"/>
              <a:t>CERT Basic Training Unit 6: Fire Safety and Utility Controls</a:t>
            </a:r>
            <a:endParaRPr/>
          </a:p>
        </p:txBody>
      </p:sp>
      <p:sp>
        <p:nvSpPr>
          <p:cNvPr id="176" name="Google Shape;176;p6"/>
          <p:cNvSpPr txBox="1">
            <a:spLocks noGrp="1"/>
          </p:cNvSpPr>
          <p:nvPr>
            <p:ph type="body" idx="3"/>
          </p:nvPr>
        </p:nvSpPr>
        <p:spPr>
          <a:xfrm>
            <a:off x="9376756" y="6385716"/>
            <a:ext cx="2405149" cy="303212"/>
          </a:xfrm>
          <a:prstGeom prst="rect">
            <a:avLst/>
          </a:prstGeom>
          <a:noFill/>
          <a:ln>
            <a:noFill/>
          </a:ln>
        </p:spPr>
        <p:txBody>
          <a:bodyPr spcFirstLastPara="1" wrap="square" lIns="91425" tIns="45700" rIns="91425" bIns="45700" anchor="ctr" anchorCtr="0">
            <a:noAutofit/>
          </a:bodyPr>
          <a:lstStyle/>
          <a:p>
            <a:pPr marL="0" lvl="0" indent="0" algn="r" rtl="0">
              <a:lnSpc>
                <a:spcPct val="90000"/>
              </a:lnSpc>
              <a:spcBef>
                <a:spcPts val="0"/>
              </a:spcBef>
              <a:spcAft>
                <a:spcPts val="0"/>
              </a:spcAft>
              <a:buClr>
                <a:srgbClr val="AEABAB"/>
              </a:buClr>
              <a:buSzPts val="1200"/>
              <a:buNone/>
            </a:pPr>
            <a:r>
              <a:rPr lang="en-US"/>
              <a:t>6-5</a:t>
            </a:r>
            <a:endParaRPr/>
          </a:p>
        </p:txBody>
      </p:sp>
      <p:pic>
        <p:nvPicPr>
          <p:cNvPr id="2" name="Picture 1">
            <a:extLst>
              <a:ext uri="{FF2B5EF4-FFF2-40B4-BE49-F238E27FC236}">
                <a16:creationId xmlns:a16="http://schemas.microsoft.com/office/drawing/2014/main" id="{0494BFC1-0161-2048-8D12-AB99768C8A5C}"/>
              </a:ext>
            </a:extLst>
          </p:cNvPr>
          <p:cNvPicPr>
            <a:picLocks noChangeAspect="1"/>
          </p:cNvPicPr>
          <p:nvPr/>
        </p:nvPicPr>
        <p:blipFill>
          <a:blip r:embed="rId3"/>
          <a:stretch>
            <a:fillRect/>
          </a:stretch>
        </p:blipFill>
        <p:spPr>
          <a:xfrm>
            <a:off x="7894979" y="1846678"/>
            <a:ext cx="3886926" cy="3886926"/>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p7"/>
          <p:cNvSpPr txBox="1">
            <a:spLocks noGrp="1"/>
          </p:cNvSpPr>
          <p:nvPr>
            <p:ph type="title"/>
          </p:nvPr>
        </p:nvSpPr>
        <p:spPr>
          <a:xfrm>
            <a:off x="420190" y="320678"/>
            <a:ext cx="7742468" cy="101767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000"/>
              <a:buFont typeface="Arial"/>
              <a:buNone/>
            </a:pPr>
            <a:r>
              <a:rPr lang="en-US"/>
              <a:t>CERT Fire Size-up</a:t>
            </a:r>
            <a:endParaRPr/>
          </a:p>
        </p:txBody>
      </p:sp>
      <p:sp>
        <p:nvSpPr>
          <p:cNvPr id="182" name="Google Shape;182;p7"/>
          <p:cNvSpPr txBox="1">
            <a:spLocks noGrp="1"/>
          </p:cNvSpPr>
          <p:nvPr>
            <p:ph type="body" idx="1"/>
          </p:nvPr>
        </p:nvSpPr>
        <p:spPr>
          <a:xfrm>
            <a:off x="420189" y="1521230"/>
            <a:ext cx="11350632" cy="4781145"/>
          </a:xfrm>
          <a:prstGeom prst="rect">
            <a:avLst/>
          </a:prstGeom>
          <a:noFill/>
          <a:ln>
            <a:noFill/>
          </a:ln>
        </p:spPr>
        <p:txBody>
          <a:bodyPr spcFirstLastPara="1" wrap="square" lIns="91425" tIns="45700" rIns="91425" bIns="45700" anchor="t" anchorCtr="0">
            <a:normAutofit/>
          </a:bodyPr>
          <a:lstStyle/>
          <a:p>
            <a:pPr marL="228600" lvl="0" indent="-228600" algn="l" rtl="0">
              <a:lnSpc>
                <a:spcPct val="100000"/>
              </a:lnSpc>
              <a:spcBef>
                <a:spcPts val="0"/>
              </a:spcBef>
              <a:spcAft>
                <a:spcPts val="0"/>
              </a:spcAft>
              <a:buClr>
                <a:schemeClr val="accent6">
                  <a:lumMod val="75000"/>
                </a:schemeClr>
              </a:buClr>
              <a:buSzPts val="2400"/>
              <a:buChar char="•"/>
            </a:pPr>
            <a:r>
              <a:rPr lang="en-US" sz="2400" dirty="0"/>
              <a:t>Helps CERT volunteers decide:</a:t>
            </a:r>
            <a:endParaRPr dirty="0"/>
          </a:p>
          <a:p>
            <a:pPr marL="685783" lvl="1" indent="-228594" algn="l" rtl="0">
              <a:lnSpc>
                <a:spcPct val="100000"/>
              </a:lnSpc>
              <a:spcBef>
                <a:spcPts val="600"/>
              </a:spcBef>
              <a:spcAft>
                <a:spcPts val="0"/>
              </a:spcAft>
              <a:buClr>
                <a:schemeClr val="accent6">
                  <a:lumMod val="75000"/>
                </a:schemeClr>
              </a:buClr>
              <a:buSzPts val="2000"/>
              <a:buChar char="‒"/>
            </a:pPr>
            <a:r>
              <a:rPr lang="en-US" sz="2000" dirty="0"/>
              <a:t>Whether to attempt to suppress a fire</a:t>
            </a:r>
            <a:endParaRPr dirty="0"/>
          </a:p>
          <a:p>
            <a:pPr marL="685783" lvl="1" indent="-228594" algn="l" rtl="0">
              <a:lnSpc>
                <a:spcPct val="100000"/>
              </a:lnSpc>
              <a:spcBef>
                <a:spcPts val="600"/>
              </a:spcBef>
              <a:spcAft>
                <a:spcPts val="0"/>
              </a:spcAft>
              <a:buClr>
                <a:schemeClr val="accent6">
                  <a:lumMod val="75000"/>
                </a:schemeClr>
              </a:buClr>
              <a:buSzPts val="2000"/>
              <a:buChar char="‒"/>
            </a:pPr>
            <a:r>
              <a:rPr lang="en-US" sz="2000" dirty="0"/>
              <a:t>A plan of action </a:t>
            </a:r>
            <a:endParaRPr dirty="0"/>
          </a:p>
          <a:p>
            <a:pPr marL="228600" lvl="0" indent="-228600" algn="l" rtl="0">
              <a:lnSpc>
                <a:spcPct val="100000"/>
              </a:lnSpc>
              <a:spcBef>
                <a:spcPts val="600"/>
              </a:spcBef>
              <a:spcAft>
                <a:spcPts val="0"/>
              </a:spcAft>
              <a:buClr>
                <a:schemeClr val="accent6">
                  <a:lumMod val="75000"/>
                </a:schemeClr>
              </a:buClr>
              <a:buSzPts val="2400"/>
              <a:buChar char="•"/>
            </a:pPr>
            <a:r>
              <a:rPr lang="en-US" sz="2400" dirty="0"/>
              <a:t>Answers these questions:</a:t>
            </a:r>
            <a:endParaRPr dirty="0"/>
          </a:p>
          <a:p>
            <a:pPr marL="685783" lvl="1" indent="-228594" algn="l" rtl="0">
              <a:lnSpc>
                <a:spcPct val="100000"/>
              </a:lnSpc>
              <a:spcBef>
                <a:spcPts val="600"/>
              </a:spcBef>
              <a:spcAft>
                <a:spcPts val="0"/>
              </a:spcAft>
              <a:buClr>
                <a:schemeClr val="accent6">
                  <a:lumMod val="75000"/>
                </a:schemeClr>
              </a:buClr>
              <a:buSzPts val="2000"/>
              <a:buChar char="‒"/>
            </a:pPr>
            <a:r>
              <a:rPr lang="en-US" sz="2000" dirty="0"/>
              <a:t>Do my buddy and I have the right equipment?</a:t>
            </a:r>
            <a:endParaRPr dirty="0"/>
          </a:p>
          <a:p>
            <a:pPr marL="685783" lvl="1" indent="-228594" algn="l" rtl="0">
              <a:lnSpc>
                <a:spcPct val="100000"/>
              </a:lnSpc>
              <a:spcBef>
                <a:spcPts val="600"/>
              </a:spcBef>
              <a:spcAft>
                <a:spcPts val="0"/>
              </a:spcAft>
              <a:buClr>
                <a:schemeClr val="accent6">
                  <a:lumMod val="75000"/>
                </a:schemeClr>
              </a:buClr>
              <a:buSzPts val="2000"/>
              <a:buChar char="‒"/>
            </a:pPr>
            <a:r>
              <a:rPr lang="en-US" sz="2000" dirty="0"/>
              <a:t>Are there other hazards?</a:t>
            </a:r>
            <a:endParaRPr dirty="0"/>
          </a:p>
          <a:p>
            <a:pPr marL="685783" lvl="1" indent="-228594" algn="l" rtl="0">
              <a:lnSpc>
                <a:spcPct val="100000"/>
              </a:lnSpc>
              <a:spcBef>
                <a:spcPts val="600"/>
              </a:spcBef>
              <a:spcAft>
                <a:spcPts val="0"/>
              </a:spcAft>
              <a:buClr>
                <a:schemeClr val="accent6">
                  <a:lumMod val="75000"/>
                </a:schemeClr>
              </a:buClr>
              <a:buSzPts val="2000"/>
              <a:buChar char="‒"/>
            </a:pPr>
            <a:r>
              <a:rPr lang="en-US" sz="2000" dirty="0"/>
              <a:t>Is the building structurally damaged?</a:t>
            </a:r>
            <a:endParaRPr dirty="0"/>
          </a:p>
          <a:p>
            <a:pPr marL="685783" lvl="1" indent="-228594" algn="l" rtl="0">
              <a:lnSpc>
                <a:spcPct val="100000"/>
              </a:lnSpc>
              <a:spcBef>
                <a:spcPts val="600"/>
              </a:spcBef>
              <a:spcAft>
                <a:spcPts val="0"/>
              </a:spcAft>
              <a:buClr>
                <a:schemeClr val="accent6">
                  <a:lumMod val="75000"/>
                </a:schemeClr>
              </a:buClr>
              <a:buSzPts val="2000"/>
              <a:buChar char="‒"/>
            </a:pPr>
            <a:r>
              <a:rPr lang="en-US" sz="2000" dirty="0"/>
              <a:t>Can my buddy and I escape?</a:t>
            </a:r>
            <a:endParaRPr dirty="0"/>
          </a:p>
          <a:p>
            <a:pPr marL="685783" lvl="1" indent="-228594" algn="l" rtl="0">
              <a:lnSpc>
                <a:spcPct val="100000"/>
              </a:lnSpc>
              <a:spcBef>
                <a:spcPts val="600"/>
              </a:spcBef>
              <a:spcAft>
                <a:spcPts val="0"/>
              </a:spcAft>
              <a:buClr>
                <a:schemeClr val="accent6">
                  <a:lumMod val="75000"/>
                </a:schemeClr>
              </a:buClr>
              <a:buSzPts val="2000"/>
              <a:buChar char="‒"/>
            </a:pPr>
            <a:r>
              <a:rPr lang="en-US" sz="2000" dirty="0"/>
              <a:t>Can my buddy and I fight the fire safely?</a:t>
            </a:r>
            <a:endParaRPr sz="1400" dirty="0"/>
          </a:p>
          <a:p>
            <a:pPr marL="0" lvl="1" indent="0" algn="ctr" rtl="0">
              <a:lnSpc>
                <a:spcPct val="100000"/>
              </a:lnSpc>
              <a:spcBef>
                <a:spcPts val="1200"/>
              </a:spcBef>
              <a:spcAft>
                <a:spcPts val="0"/>
              </a:spcAft>
              <a:buClr>
                <a:schemeClr val="accent6">
                  <a:lumMod val="75000"/>
                </a:schemeClr>
              </a:buClr>
              <a:buSzPts val="2800"/>
              <a:buNone/>
            </a:pPr>
            <a:r>
              <a:rPr lang="en-US" sz="2800" b="1" dirty="0"/>
              <a:t>Remember: The safety of individual CERT volunteers is always the top priority</a:t>
            </a:r>
            <a:endParaRPr dirty="0"/>
          </a:p>
          <a:p>
            <a:pPr marL="228600" lvl="0" indent="-50800" algn="l" rtl="0">
              <a:lnSpc>
                <a:spcPct val="100000"/>
              </a:lnSpc>
              <a:spcBef>
                <a:spcPts val="600"/>
              </a:spcBef>
              <a:spcAft>
                <a:spcPts val="0"/>
              </a:spcAft>
              <a:buClr>
                <a:schemeClr val="dk1"/>
              </a:buClr>
              <a:buSzPts val="2800"/>
              <a:buNone/>
            </a:pPr>
            <a:endParaRPr dirty="0"/>
          </a:p>
          <a:p>
            <a:pPr marL="685783" lvl="1" indent="-76193" algn="l" rtl="0">
              <a:lnSpc>
                <a:spcPct val="100000"/>
              </a:lnSpc>
              <a:spcBef>
                <a:spcPts val="600"/>
              </a:spcBef>
              <a:spcAft>
                <a:spcPts val="0"/>
              </a:spcAft>
              <a:buClr>
                <a:schemeClr val="dk1"/>
              </a:buClr>
              <a:buSzPts val="2400"/>
              <a:buNone/>
            </a:pPr>
            <a:endParaRPr dirty="0"/>
          </a:p>
        </p:txBody>
      </p:sp>
      <p:sp>
        <p:nvSpPr>
          <p:cNvPr id="183" name="Google Shape;183;p7"/>
          <p:cNvSpPr txBox="1">
            <a:spLocks noGrp="1"/>
          </p:cNvSpPr>
          <p:nvPr>
            <p:ph type="body" idx="4"/>
          </p:nvPr>
        </p:nvSpPr>
        <p:spPr>
          <a:xfrm>
            <a:off x="10385367" y="5881860"/>
            <a:ext cx="1363212" cy="355600"/>
          </a:xfrm>
          <a:prstGeom prst="rect">
            <a:avLst/>
          </a:prstGeom>
          <a:noFill/>
          <a:ln w="9525" cap="flat" cmpd="sng">
            <a:solidFill>
              <a:srgbClr val="575757"/>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1400"/>
              <a:buNone/>
            </a:pPr>
            <a:r>
              <a:rPr lang="en-US"/>
              <a:t>PM 6-4</a:t>
            </a:r>
            <a:endParaRPr/>
          </a:p>
        </p:txBody>
      </p:sp>
      <p:sp>
        <p:nvSpPr>
          <p:cNvPr id="184" name="Google Shape;184;p7"/>
          <p:cNvSpPr txBox="1">
            <a:spLocks noGrp="1"/>
          </p:cNvSpPr>
          <p:nvPr>
            <p:ph type="body" idx="2"/>
          </p:nvPr>
        </p:nvSpPr>
        <p:spPr>
          <a:xfrm>
            <a:off x="1906383" y="6385716"/>
            <a:ext cx="5918663" cy="303212"/>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AEABAB"/>
              </a:buClr>
              <a:buSzPts val="1200"/>
              <a:buNone/>
            </a:pPr>
            <a:r>
              <a:rPr lang="en-US"/>
              <a:t>CERT Basic Training Unit 6: Fire Safety and Utility Controls</a:t>
            </a:r>
            <a:endParaRPr/>
          </a:p>
        </p:txBody>
      </p:sp>
      <p:sp>
        <p:nvSpPr>
          <p:cNvPr id="185" name="Google Shape;185;p7"/>
          <p:cNvSpPr txBox="1">
            <a:spLocks noGrp="1"/>
          </p:cNvSpPr>
          <p:nvPr>
            <p:ph type="body" idx="3"/>
          </p:nvPr>
        </p:nvSpPr>
        <p:spPr>
          <a:xfrm>
            <a:off x="9376756" y="6385716"/>
            <a:ext cx="2405149" cy="303212"/>
          </a:xfrm>
          <a:prstGeom prst="rect">
            <a:avLst/>
          </a:prstGeom>
          <a:noFill/>
          <a:ln>
            <a:noFill/>
          </a:ln>
        </p:spPr>
        <p:txBody>
          <a:bodyPr spcFirstLastPara="1" wrap="square" lIns="91425" tIns="45700" rIns="91425" bIns="45700" anchor="ctr" anchorCtr="0">
            <a:noAutofit/>
          </a:bodyPr>
          <a:lstStyle/>
          <a:p>
            <a:pPr marL="0" lvl="0" indent="0" algn="r" rtl="0">
              <a:lnSpc>
                <a:spcPct val="90000"/>
              </a:lnSpc>
              <a:spcBef>
                <a:spcPts val="0"/>
              </a:spcBef>
              <a:spcAft>
                <a:spcPts val="0"/>
              </a:spcAft>
              <a:buClr>
                <a:srgbClr val="AEABAB"/>
              </a:buClr>
              <a:buSzPts val="1200"/>
              <a:buNone/>
            </a:pPr>
            <a:r>
              <a:rPr lang="en-US"/>
              <a:t>6-6</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8"/>
          <p:cNvSpPr txBox="1">
            <a:spLocks noGrp="1"/>
          </p:cNvSpPr>
          <p:nvPr>
            <p:ph type="title"/>
          </p:nvPr>
        </p:nvSpPr>
        <p:spPr>
          <a:xfrm>
            <a:off x="420190" y="320678"/>
            <a:ext cx="7742468" cy="101767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000"/>
              <a:buFont typeface="Arial"/>
              <a:buNone/>
            </a:pPr>
            <a:r>
              <a:rPr lang="en-US"/>
              <a:t>Firefighting Resources</a:t>
            </a:r>
            <a:endParaRPr/>
          </a:p>
        </p:txBody>
      </p:sp>
      <p:sp>
        <p:nvSpPr>
          <p:cNvPr id="191" name="Google Shape;191;p8"/>
          <p:cNvSpPr txBox="1">
            <a:spLocks noGrp="1"/>
          </p:cNvSpPr>
          <p:nvPr>
            <p:ph type="body" idx="1"/>
          </p:nvPr>
        </p:nvSpPr>
        <p:spPr>
          <a:xfrm>
            <a:off x="420189" y="1521230"/>
            <a:ext cx="11350632" cy="4781145"/>
          </a:xfrm>
          <a:prstGeom prst="rect">
            <a:avLst/>
          </a:prstGeom>
          <a:noFill/>
          <a:ln>
            <a:noFill/>
          </a:ln>
        </p:spPr>
        <p:txBody>
          <a:bodyPr spcFirstLastPara="1" wrap="square" lIns="91425" tIns="45700" rIns="91425" bIns="45700" anchor="t" anchorCtr="0">
            <a:normAutofit/>
          </a:bodyPr>
          <a:lstStyle/>
          <a:p>
            <a:pPr marL="228600" lvl="0" indent="-228600" algn="l" rtl="0">
              <a:lnSpc>
                <a:spcPct val="100000"/>
              </a:lnSpc>
              <a:spcBef>
                <a:spcPts val="0"/>
              </a:spcBef>
              <a:spcAft>
                <a:spcPts val="0"/>
              </a:spcAft>
              <a:buClr>
                <a:schemeClr val="accent6">
                  <a:lumMod val="75000"/>
                </a:schemeClr>
              </a:buClr>
              <a:buSzPts val="2800"/>
              <a:buChar char="•"/>
            </a:pPr>
            <a:r>
              <a:rPr lang="en-US" dirty="0"/>
              <a:t>Local fire department</a:t>
            </a:r>
            <a:endParaRPr dirty="0"/>
          </a:p>
          <a:p>
            <a:pPr marL="228600" lvl="0" indent="-228600" algn="l" rtl="0">
              <a:lnSpc>
                <a:spcPct val="100000"/>
              </a:lnSpc>
              <a:spcBef>
                <a:spcPts val="600"/>
              </a:spcBef>
              <a:spcAft>
                <a:spcPts val="0"/>
              </a:spcAft>
              <a:buClr>
                <a:schemeClr val="accent6">
                  <a:lumMod val="75000"/>
                </a:schemeClr>
              </a:buClr>
              <a:buSzPts val="2800"/>
              <a:buChar char="•"/>
            </a:pPr>
            <a:r>
              <a:rPr lang="en-US" dirty="0"/>
              <a:t>Fire alarm system</a:t>
            </a:r>
            <a:endParaRPr dirty="0"/>
          </a:p>
          <a:p>
            <a:pPr marL="228600" lvl="0" indent="-228600" algn="l" rtl="0">
              <a:lnSpc>
                <a:spcPct val="100000"/>
              </a:lnSpc>
              <a:spcBef>
                <a:spcPts val="600"/>
              </a:spcBef>
              <a:spcAft>
                <a:spcPts val="0"/>
              </a:spcAft>
              <a:buClr>
                <a:schemeClr val="accent6">
                  <a:lumMod val="75000"/>
                </a:schemeClr>
              </a:buClr>
              <a:buSzPts val="2800"/>
              <a:buChar char="•"/>
            </a:pPr>
            <a:r>
              <a:rPr lang="en-US" dirty="0"/>
              <a:t>Sprinkler systems</a:t>
            </a:r>
            <a:endParaRPr dirty="0"/>
          </a:p>
          <a:p>
            <a:pPr marL="228600" lvl="0" indent="-228600" algn="l" rtl="0">
              <a:lnSpc>
                <a:spcPct val="100000"/>
              </a:lnSpc>
              <a:spcBef>
                <a:spcPts val="600"/>
              </a:spcBef>
              <a:spcAft>
                <a:spcPts val="0"/>
              </a:spcAft>
              <a:buClr>
                <a:schemeClr val="accent6">
                  <a:lumMod val="75000"/>
                </a:schemeClr>
              </a:buClr>
              <a:buSzPts val="2800"/>
              <a:buChar char="•"/>
            </a:pPr>
            <a:r>
              <a:rPr lang="en-US" dirty="0"/>
              <a:t>Portable fire extinguishers</a:t>
            </a:r>
            <a:endParaRPr dirty="0"/>
          </a:p>
          <a:p>
            <a:pPr marL="228600" lvl="0" indent="-228600" algn="l" rtl="0">
              <a:lnSpc>
                <a:spcPct val="100000"/>
              </a:lnSpc>
              <a:spcBef>
                <a:spcPts val="600"/>
              </a:spcBef>
              <a:spcAft>
                <a:spcPts val="0"/>
              </a:spcAft>
              <a:buClr>
                <a:schemeClr val="accent6">
                  <a:lumMod val="75000"/>
                </a:schemeClr>
              </a:buClr>
              <a:buSzPts val="2800"/>
              <a:buChar char="•"/>
            </a:pPr>
            <a:r>
              <a:rPr lang="en-US" dirty="0"/>
              <a:t>Interior wet standpipes</a:t>
            </a:r>
            <a:endParaRPr dirty="0"/>
          </a:p>
        </p:txBody>
      </p:sp>
      <p:sp>
        <p:nvSpPr>
          <p:cNvPr id="193" name="Google Shape;193;p8"/>
          <p:cNvSpPr txBox="1">
            <a:spLocks noGrp="1"/>
          </p:cNvSpPr>
          <p:nvPr>
            <p:ph type="body" idx="4"/>
          </p:nvPr>
        </p:nvSpPr>
        <p:spPr>
          <a:xfrm>
            <a:off x="10385367" y="5881860"/>
            <a:ext cx="1363212" cy="355600"/>
          </a:xfrm>
          <a:prstGeom prst="rect">
            <a:avLst/>
          </a:prstGeom>
          <a:noFill/>
          <a:ln w="9525" cap="flat" cmpd="sng">
            <a:solidFill>
              <a:srgbClr val="575757"/>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1400"/>
              <a:buNone/>
            </a:pPr>
            <a:r>
              <a:rPr lang="en-US"/>
              <a:t>PM 6-7</a:t>
            </a:r>
            <a:endParaRPr/>
          </a:p>
        </p:txBody>
      </p:sp>
      <p:sp>
        <p:nvSpPr>
          <p:cNvPr id="194" name="Google Shape;194;p8"/>
          <p:cNvSpPr txBox="1">
            <a:spLocks noGrp="1"/>
          </p:cNvSpPr>
          <p:nvPr>
            <p:ph type="body" idx="2"/>
          </p:nvPr>
        </p:nvSpPr>
        <p:spPr>
          <a:xfrm>
            <a:off x="1906383" y="6385716"/>
            <a:ext cx="5918663" cy="303212"/>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AEABAB"/>
              </a:buClr>
              <a:buSzPts val="1200"/>
              <a:buNone/>
            </a:pPr>
            <a:r>
              <a:rPr lang="en-US"/>
              <a:t>CERT Basic Training Unit 6: Fire Safety and Utility Controls</a:t>
            </a:r>
            <a:endParaRPr/>
          </a:p>
        </p:txBody>
      </p:sp>
      <p:sp>
        <p:nvSpPr>
          <p:cNvPr id="195" name="Google Shape;195;p8"/>
          <p:cNvSpPr txBox="1">
            <a:spLocks noGrp="1"/>
          </p:cNvSpPr>
          <p:nvPr>
            <p:ph type="body" idx="3"/>
          </p:nvPr>
        </p:nvSpPr>
        <p:spPr>
          <a:xfrm>
            <a:off x="9376756" y="6385716"/>
            <a:ext cx="2405149" cy="303212"/>
          </a:xfrm>
          <a:prstGeom prst="rect">
            <a:avLst/>
          </a:prstGeom>
          <a:noFill/>
          <a:ln>
            <a:noFill/>
          </a:ln>
        </p:spPr>
        <p:txBody>
          <a:bodyPr spcFirstLastPara="1" wrap="square" lIns="91425" tIns="45700" rIns="91425" bIns="45700" anchor="ctr" anchorCtr="0">
            <a:noAutofit/>
          </a:bodyPr>
          <a:lstStyle/>
          <a:p>
            <a:pPr marL="0" lvl="0" indent="0" algn="r" rtl="0">
              <a:lnSpc>
                <a:spcPct val="90000"/>
              </a:lnSpc>
              <a:spcBef>
                <a:spcPts val="0"/>
              </a:spcBef>
              <a:spcAft>
                <a:spcPts val="0"/>
              </a:spcAft>
              <a:buClr>
                <a:srgbClr val="AEABAB"/>
              </a:buClr>
              <a:buSzPts val="1200"/>
              <a:buNone/>
            </a:pPr>
            <a:r>
              <a:rPr lang="en-US"/>
              <a:t>6-7</a:t>
            </a:r>
            <a:endParaRPr/>
          </a:p>
        </p:txBody>
      </p:sp>
      <p:pic>
        <p:nvPicPr>
          <p:cNvPr id="2" name="Picture 1">
            <a:extLst>
              <a:ext uri="{FF2B5EF4-FFF2-40B4-BE49-F238E27FC236}">
                <a16:creationId xmlns:a16="http://schemas.microsoft.com/office/drawing/2014/main" id="{F609F2F1-44CB-7844-B57C-8AC8F15882CE}"/>
              </a:ext>
            </a:extLst>
          </p:cNvPr>
          <p:cNvPicPr>
            <a:picLocks noChangeAspect="1"/>
          </p:cNvPicPr>
          <p:nvPr/>
        </p:nvPicPr>
        <p:blipFill>
          <a:blip r:embed="rId3"/>
          <a:stretch>
            <a:fillRect/>
          </a:stretch>
        </p:blipFill>
        <p:spPr>
          <a:xfrm>
            <a:off x="6468027" y="1988169"/>
            <a:ext cx="5411152" cy="3042068"/>
          </a:xfrm>
          <a:prstGeom prst="rect">
            <a:avLst/>
          </a:prstGeom>
        </p:spPr>
      </p:pic>
      <p:pic>
        <p:nvPicPr>
          <p:cNvPr id="3" name="Picture 2">
            <a:extLst>
              <a:ext uri="{FF2B5EF4-FFF2-40B4-BE49-F238E27FC236}">
                <a16:creationId xmlns:a16="http://schemas.microsoft.com/office/drawing/2014/main" id="{B76BF9B8-9312-D04B-9ED6-FD619A6D7E67}"/>
              </a:ext>
            </a:extLst>
          </p:cNvPr>
          <p:cNvPicPr>
            <a:picLocks noChangeAspect="1"/>
          </p:cNvPicPr>
          <p:nvPr/>
        </p:nvPicPr>
        <p:blipFill>
          <a:blip r:embed="rId4"/>
          <a:stretch>
            <a:fillRect/>
          </a:stretch>
        </p:blipFill>
        <p:spPr>
          <a:xfrm>
            <a:off x="4489784" y="4063510"/>
            <a:ext cx="2717132" cy="1811421"/>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295</TotalTime>
  <Words>1743</Words>
  <Application>Microsoft Macintosh PowerPoint</Application>
  <PresentationFormat>Widescreen</PresentationFormat>
  <Paragraphs>311</Paragraphs>
  <Slides>37</Slides>
  <Notes>37</Notes>
  <HiddenSlides>5</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37</vt:i4>
      </vt:variant>
    </vt:vector>
  </HeadingPairs>
  <TitlesOfParts>
    <vt:vector size="43" baseType="lpstr">
      <vt:lpstr>Arial</vt:lpstr>
      <vt:lpstr>Arial Black</vt:lpstr>
      <vt:lpstr>Calibri</vt:lpstr>
      <vt:lpstr>Noto Sans Symbols</vt:lpstr>
      <vt:lpstr>Wingdings</vt:lpstr>
      <vt:lpstr>Office Theme</vt:lpstr>
      <vt:lpstr>Unit 6: Fire Safety and Utility Controls</vt:lpstr>
      <vt:lpstr>Review</vt:lpstr>
      <vt:lpstr>Unit 6 Objectives</vt:lpstr>
      <vt:lpstr>Role of CERTs</vt:lpstr>
      <vt:lpstr>CERT Priorities</vt:lpstr>
      <vt:lpstr>The Fire Triangle</vt:lpstr>
      <vt:lpstr>Classes of Fire</vt:lpstr>
      <vt:lpstr>CERT Fire Size-up</vt:lpstr>
      <vt:lpstr>Firefighting Resources</vt:lpstr>
      <vt:lpstr>Fire Extinguishers</vt:lpstr>
      <vt:lpstr>Extinguisher Rating/Labeling</vt:lpstr>
      <vt:lpstr>Sample Label</vt:lpstr>
      <vt:lpstr>Remember the P.A.S.S. Word</vt:lpstr>
      <vt:lpstr>Interior Wet Standpipes</vt:lpstr>
      <vt:lpstr>Fire Suppression Safety</vt:lpstr>
      <vt:lpstr>Fire Suppression Safety</vt:lpstr>
      <vt:lpstr>Reducing Electrical Hazards</vt:lpstr>
      <vt:lpstr>Electrical Emergencies</vt:lpstr>
      <vt:lpstr>Shutoff Procedures</vt:lpstr>
      <vt:lpstr>When to Shut off Electricity</vt:lpstr>
      <vt:lpstr>Natural Gas/Propane Hazards</vt:lpstr>
      <vt:lpstr>Natural Gas Hazard Awareness</vt:lpstr>
      <vt:lpstr>Gas Shutoff</vt:lpstr>
      <vt:lpstr>When to Shut Gas Off</vt:lpstr>
      <vt:lpstr>Hazardous Materials</vt:lpstr>
      <vt:lpstr>Hazardous Materials</vt:lpstr>
      <vt:lpstr>L.I.E.S.</vt:lpstr>
      <vt:lpstr>Identifying Stored Hazardous Materials</vt:lpstr>
      <vt:lpstr>The White Quadrant</vt:lpstr>
      <vt:lpstr>Greater Than 1?</vt:lpstr>
      <vt:lpstr>Global Harmonized System</vt:lpstr>
      <vt:lpstr>HazMats in Transit</vt:lpstr>
      <vt:lpstr>UN and NA Placards</vt:lpstr>
      <vt:lpstr>Greater Than 1?</vt:lpstr>
      <vt:lpstr>Haz Mat Rule of Thumb</vt:lpstr>
      <vt:lpstr>Unit Summary (Unit 6)</vt:lpstr>
      <vt:lpstr>Homework Assignment (Unit 6)</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Unit 6: Fire Safety and Utility Controls DRAFT  May 24, 2020</dc:title>
  <dc:subject/>
  <dc:creator>Joyce Smith</dc:creator>
  <cp:keywords/>
  <dc:description/>
  <cp:lastModifiedBy>Microsoft Office User</cp:lastModifiedBy>
  <cp:revision>28</cp:revision>
  <dcterms:created xsi:type="dcterms:W3CDTF">2020-04-22T18:26:12Z</dcterms:created>
  <dcterms:modified xsi:type="dcterms:W3CDTF">2022-11-09T01:12:05Z</dcterms:modified>
  <cp:category/>
</cp:coreProperties>
</file>